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52" r:id="rId4"/>
  </p:sldMasterIdLst>
  <p:notesMasterIdLst>
    <p:notesMasterId r:id="rId119"/>
  </p:notesMasterIdLst>
  <p:handoutMasterIdLst>
    <p:handoutMasterId r:id="rId120"/>
  </p:handoutMasterIdLst>
  <p:sldIdLst>
    <p:sldId id="2142533521" r:id="rId5"/>
    <p:sldId id="2142533522" r:id="rId6"/>
    <p:sldId id="2142533523" r:id="rId7"/>
    <p:sldId id="2142533526" r:id="rId8"/>
    <p:sldId id="2142533527" r:id="rId9"/>
    <p:sldId id="2142533559" r:id="rId10"/>
    <p:sldId id="2142533575" r:id="rId11"/>
    <p:sldId id="2142533577" r:id="rId12"/>
    <p:sldId id="2142533578" r:id="rId13"/>
    <p:sldId id="2142533579" r:id="rId14"/>
    <p:sldId id="2142533580" r:id="rId15"/>
    <p:sldId id="2142533581" r:id="rId16"/>
    <p:sldId id="2142533582" r:id="rId17"/>
    <p:sldId id="2142533583" r:id="rId18"/>
    <p:sldId id="2142533564" r:id="rId19"/>
    <p:sldId id="2142533584" r:id="rId20"/>
    <p:sldId id="2142533585" r:id="rId21"/>
    <p:sldId id="2142533586" r:id="rId22"/>
    <p:sldId id="2142533570" r:id="rId23"/>
    <p:sldId id="2142533537" r:id="rId24"/>
    <p:sldId id="2142533587" r:id="rId25"/>
    <p:sldId id="2142533539" r:id="rId26"/>
    <p:sldId id="2142533588" r:id="rId27"/>
    <p:sldId id="2142533589" r:id="rId28"/>
    <p:sldId id="2142533590" r:id="rId29"/>
    <p:sldId id="2142533591" r:id="rId30"/>
    <p:sldId id="2142533592" r:id="rId31"/>
    <p:sldId id="2142533593" r:id="rId32"/>
    <p:sldId id="2142533594" r:id="rId33"/>
    <p:sldId id="2142533595" r:id="rId34"/>
    <p:sldId id="2142533596" r:id="rId35"/>
    <p:sldId id="2142533597" r:id="rId36"/>
    <p:sldId id="2142533598" r:id="rId37"/>
    <p:sldId id="2142533599" r:id="rId38"/>
    <p:sldId id="2142533600" r:id="rId39"/>
    <p:sldId id="2142533601" r:id="rId40"/>
    <p:sldId id="2142533602" r:id="rId41"/>
    <p:sldId id="2142533603" r:id="rId42"/>
    <p:sldId id="2142533604" r:id="rId43"/>
    <p:sldId id="2142533605" r:id="rId44"/>
    <p:sldId id="2142533606" r:id="rId45"/>
    <p:sldId id="2142533607" r:id="rId46"/>
    <p:sldId id="2142533608" r:id="rId47"/>
    <p:sldId id="2142533609" r:id="rId48"/>
    <p:sldId id="2142533610" r:id="rId49"/>
    <p:sldId id="2142533611" r:id="rId50"/>
    <p:sldId id="2142533612" r:id="rId51"/>
    <p:sldId id="2142533613" r:id="rId52"/>
    <p:sldId id="2142533572" r:id="rId53"/>
    <p:sldId id="2142533614" r:id="rId54"/>
    <p:sldId id="2142533574" r:id="rId55"/>
    <p:sldId id="2142533615" r:id="rId56"/>
    <p:sldId id="2142533616" r:id="rId57"/>
    <p:sldId id="2142533617" r:id="rId58"/>
    <p:sldId id="2142533618" r:id="rId59"/>
    <p:sldId id="2142533619" r:id="rId60"/>
    <p:sldId id="2142533620" r:id="rId61"/>
    <p:sldId id="2142533679" r:id="rId62"/>
    <p:sldId id="2142533622" r:id="rId63"/>
    <p:sldId id="2142533623" r:id="rId64"/>
    <p:sldId id="2142533624" r:id="rId65"/>
    <p:sldId id="2142533625" r:id="rId66"/>
    <p:sldId id="2142533626" r:id="rId67"/>
    <p:sldId id="2142533627" r:id="rId68"/>
    <p:sldId id="2142533628" r:id="rId69"/>
    <p:sldId id="2142533629" r:id="rId70"/>
    <p:sldId id="2142533630" r:id="rId71"/>
    <p:sldId id="2142533631" r:id="rId72"/>
    <p:sldId id="2142533632" r:id="rId73"/>
    <p:sldId id="2142533633" r:id="rId74"/>
    <p:sldId id="2142533634" r:id="rId75"/>
    <p:sldId id="2142533635" r:id="rId76"/>
    <p:sldId id="2142533636" r:id="rId77"/>
    <p:sldId id="2142533638" r:id="rId78"/>
    <p:sldId id="2142533639" r:id="rId79"/>
    <p:sldId id="2142533640" r:id="rId80"/>
    <p:sldId id="2142533641" r:id="rId81"/>
    <p:sldId id="2142533642" r:id="rId82"/>
    <p:sldId id="2142533643" r:id="rId83"/>
    <p:sldId id="2142533644" r:id="rId84"/>
    <p:sldId id="2142533645" r:id="rId85"/>
    <p:sldId id="2142533646" r:id="rId86"/>
    <p:sldId id="2142533647" r:id="rId87"/>
    <p:sldId id="2142533648" r:id="rId88"/>
    <p:sldId id="2142533649" r:id="rId89"/>
    <p:sldId id="2142533650" r:id="rId90"/>
    <p:sldId id="2142533651" r:id="rId91"/>
    <p:sldId id="2142533652" r:id="rId92"/>
    <p:sldId id="2142533653" r:id="rId93"/>
    <p:sldId id="2142533654" r:id="rId94"/>
    <p:sldId id="2142533655" r:id="rId95"/>
    <p:sldId id="2142533656" r:id="rId96"/>
    <p:sldId id="2142533657" r:id="rId97"/>
    <p:sldId id="2142533658" r:id="rId98"/>
    <p:sldId id="2142533659" r:id="rId99"/>
    <p:sldId id="2142533660" r:id="rId100"/>
    <p:sldId id="2142533661" r:id="rId101"/>
    <p:sldId id="2142533662" r:id="rId102"/>
    <p:sldId id="2142533663" r:id="rId103"/>
    <p:sldId id="2142533664" r:id="rId104"/>
    <p:sldId id="2142533665" r:id="rId105"/>
    <p:sldId id="2142533666" r:id="rId106"/>
    <p:sldId id="2142533667" r:id="rId107"/>
    <p:sldId id="2142533668" r:id="rId108"/>
    <p:sldId id="2142533669" r:id="rId109"/>
    <p:sldId id="2142533670" r:id="rId110"/>
    <p:sldId id="2142533671" r:id="rId111"/>
    <p:sldId id="2142533672" r:id="rId112"/>
    <p:sldId id="2142533673" r:id="rId113"/>
    <p:sldId id="2142533674" r:id="rId114"/>
    <p:sldId id="2142533675" r:id="rId115"/>
    <p:sldId id="2142533676" r:id="rId116"/>
    <p:sldId id="2142533677" r:id="rId117"/>
    <p:sldId id="2142533678" r:id="rId118"/>
  </p:sldIdLst>
  <p:sldSz cx="12192000" cy="6858000"/>
  <p:notesSz cx="6858000" cy="9144000"/>
  <p:custDataLst>
    <p:tags r:id="rId12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3ECC"/>
    <a:srgbClr val="FFA38B"/>
    <a:srgbClr val="0078D4"/>
    <a:srgbClr val="93C8E4"/>
    <a:srgbClr val="8DC8EB"/>
    <a:srgbClr val="FFA388"/>
    <a:srgbClr val="2E2E2E"/>
    <a:srgbClr val="D988DC"/>
    <a:srgbClr val="FE9D88"/>
    <a:srgbClr val="D78EDA"/>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38" y="278"/>
      </p:cViewPr>
      <p:guideLst/>
    </p:cSldViewPr>
  </p:slideViewPr>
  <p:notesTextViewPr>
    <p:cViewPr>
      <p:scale>
        <a:sx n="150" d="100"/>
        <a:sy n="150" d="100"/>
      </p:scale>
      <p:origin x="0" y="0"/>
    </p:cViewPr>
  </p:notesTextViewPr>
  <p:notesViewPr>
    <p:cSldViewPr snapToGrid="0">
      <p:cViewPr varScale="1">
        <p:scale>
          <a:sx n="66" d="100"/>
          <a:sy n="66" d="100"/>
        </p:scale>
        <p:origin x="0" y="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handoutMaster" Target="handoutMasters/handoutMaster1.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gs" Target="tags/tag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30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E8EF-4F33-82AB-F02F5D0D884E}"/>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E8EF-4F33-82AB-F02F5D0D884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E8EF-4F33-82AB-F02F5D0D884E}"/>
              </c:ext>
            </c:extLst>
          </c:dPt>
          <c:val>
            <c:numRef>
              <c:f>Sheet1!$B$2:$B$4</c:f>
              <c:numCache>
                <c:formatCode>General</c:formatCode>
                <c:ptCount val="3"/>
                <c:pt idx="0">
                  <c:v>1</c:v>
                </c:pt>
                <c:pt idx="1">
                  <c:v>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E8EF-4F33-82AB-F02F5D0D884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0078D4"/>
              </a:solidFill>
              <a:ln w="19050">
                <a:solidFill>
                  <a:schemeClr val="lt1"/>
                </a:solidFill>
              </a:ln>
              <a:effectLst/>
            </c:spPr>
            <c:extLst>
              <c:ext xmlns:c16="http://schemas.microsoft.com/office/drawing/2014/chart" uri="{C3380CC4-5D6E-409C-BE32-E72D297353CC}">
                <c16:uniqueId val="{00000001-C3EA-4A90-AAC5-4C68A5F4C42E}"/>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C3EA-4A90-AAC5-4C68A5F4C42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C3EA-4A90-AAC5-4C68A5F4C42E}"/>
              </c:ext>
            </c:extLst>
          </c:dPt>
          <c:val>
            <c:numRef>
              <c:f>Sheet1!$B$2:$B$4</c:f>
              <c:numCache>
                <c:formatCode>General</c:formatCode>
                <c:ptCount val="3"/>
                <c:pt idx="0">
                  <c:v>30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C3EA-4A90-AAC5-4C68A5F4C42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0.30983</cdr:x>
      <cdr:y>0.52822</cdr:y>
    </cdr:from>
    <cdr:to>
      <cdr:x>0.69017</cdr:x>
      <cdr:y>0.89246</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6" y="1243197"/>
          <a:ext cx="1011015" cy="85724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 </a:t>
          </a:r>
          <a:r>
            <a:rPr lang="en-US" sz="1400" dirty="0">
              <a:solidFill>
                <a:schemeClr val="tx1"/>
              </a:solidFill>
            </a:rPr>
            <a:t>minutes</a:t>
          </a:r>
        </a:p>
      </cdr:txBody>
    </cdr:sp>
  </cdr:relSizeAnchor>
</c:userShapes>
</file>

<file path=ppt/drawings/drawing2.xml><?xml version="1.0" encoding="utf-8"?>
<c:userShapes xmlns:c="http://schemas.openxmlformats.org/drawingml/2006/chart">
  <cdr:relSizeAnchor xmlns:cdr="http://schemas.openxmlformats.org/drawingml/2006/chartDrawing">
    <cdr:from>
      <cdr:x>0.4638</cdr:x>
      <cdr:y>0.37015</cdr:y>
    </cdr:from>
    <cdr:to>
      <cdr:x>0.84414</cdr:x>
      <cdr:y>0.73439</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1232864" y="871154"/>
          <a:ext cx="1011015" cy="85725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bg1"/>
              </a:solidFill>
            </a:rPr>
            <a:t>30</a:t>
          </a:r>
        </a:p>
        <a:p xmlns:a="http://schemas.openxmlformats.org/drawingml/2006/main">
          <a:pPr algn="ctr"/>
          <a:r>
            <a:rPr lang="en-US" sz="1400" dirty="0">
              <a:solidFill>
                <a:schemeClr val="bg1"/>
              </a:solidFill>
            </a:rPr>
            <a:t>minutes</a:t>
          </a:r>
        </a:p>
      </cdr:txBody>
    </cdr:sp>
  </cdr:relSizeAnchor>
</c:userShapes>
</file>

<file path=ppt/drawings/drawing3.xml><?xml version="1.0" encoding="utf-8"?>
<c:userShapes xmlns:c="http://schemas.openxmlformats.org/drawingml/2006/chart">
  <cdr:relSizeAnchor xmlns:cdr="http://schemas.openxmlformats.org/drawingml/2006/chartDrawing">
    <cdr:from>
      <cdr:x>0.30983</cdr:x>
      <cdr:y>0.5</cdr:y>
    </cdr:from>
    <cdr:to>
      <cdr:x>0.69017</cdr:x>
      <cdr:y>0.86424</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5" y="1176770"/>
          <a:ext cx="1011015" cy="85725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a:t>
          </a:r>
        </a:p>
        <a:p xmlns:a="http://schemas.openxmlformats.org/drawingml/2006/main">
          <a:pPr algn="ctr"/>
          <a:r>
            <a:rPr lang="en-US" sz="1400" dirty="0">
              <a:solidFill>
                <a:schemeClr val="tx1"/>
              </a:solidFill>
            </a:rPr>
            <a:t>minutes</a:t>
          </a:r>
        </a:p>
      </cdr:txBody>
    </cdr:sp>
  </cdr:relSizeAnchor>
</c:userShapes>
</file>

<file path=ppt/drawings/drawing4.xml><?xml version="1.0" encoding="utf-8"?>
<c:userShapes xmlns:c="http://schemas.openxmlformats.org/drawingml/2006/chart">
  <cdr:relSizeAnchor xmlns:cdr="http://schemas.openxmlformats.org/drawingml/2006/chartDrawing">
    <cdr:from>
      <cdr:x>0.30983</cdr:x>
      <cdr:y>0.5</cdr:y>
    </cdr:from>
    <cdr:to>
      <cdr:x>0.69017</cdr:x>
      <cdr:y>0.86424</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5" y="1176770"/>
          <a:ext cx="1011015" cy="85725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a:t>
          </a:r>
        </a:p>
        <a:p xmlns:a="http://schemas.openxmlformats.org/drawingml/2006/main">
          <a:pPr algn="ctr"/>
          <a:r>
            <a:rPr lang="en-US" sz="1400" dirty="0">
              <a:solidFill>
                <a:schemeClr val="tx1"/>
              </a:solidFill>
            </a:rPr>
            <a:t>minutes</a:t>
          </a:r>
        </a:p>
      </cdr:txBody>
    </cdr:sp>
  </cdr:relSizeAnchor>
</c:userShapes>
</file>

<file path=ppt/drawings/drawing5.xml><?xml version="1.0" encoding="utf-8"?>
<c:userShapes xmlns:c="http://schemas.openxmlformats.org/drawingml/2006/chart">
  <cdr:relSizeAnchor xmlns:cdr="http://schemas.openxmlformats.org/drawingml/2006/chartDrawing">
    <cdr:from>
      <cdr:x>0.30983</cdr:x>
      <cdr:y>0.5</cdr:y>
    </cdr:from>
    <cdr:to>
      <cdr:x>0.69017</cdr:x>
      <cdr:y>0.86424</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5" y="1176770"/>
          <a:ext cx="1011015" cy="85725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a:t>
          </a:r>
        </a:p>
        <a:p xmlns:a="http://schemas.openxmlformats.org/drawingml/2006/main">
          <a:pPr algn="ctr"/>
          <a:r>
            <a:rPr lang="en-US" sz="1400" dirty="0">
              <a:solidFill>
                <a:schemeClr val="tx1"/>
              </a:solidFill>
            </a:rPr>
            <a:t>minutes</a:t>
          </a:r>
        </a:p>
      </cdr:txBody>
    </cdr:sp>
  </cdr:relSizeAnchor>
</c:userShapes>
</file>

<file path=ppt/drawings/drawing6.xml><?xml version="1.0" encoding="utf-8"?>
<c:userShapes xmlns:c="http://schemas.openxmlformats.org/drawingml/2006/chart">
  <cdr:relSizeAnchor xmlns:cdr="http://schemas.openxmlformats.org/drawingml/2006/chartDrawing">
    <cdr:from>
      <cdr:x>0.30983</cdr:x>
      <cdr:y>0.40282</cdr:y>
    </cdr:from>
    <cdr:to>
      <cdr:x>0.69017</cdr:x>
      <cdr:y>0.89246</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1093812" y="948044"/>
          <a:ext cx="1342687" cy="115240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bg1"/>
              </a:solidFill>
            </a:rPr>
            <a:t>1 </a:t>
          </a:r>
          <a:r>
            <a:rPr lang="en-US" sz="1400" dirty="0">
              <a:solidFill>
                <a:schemeClr val="bg1"/>
              </a:solidFill>
            </a:rPr>
            <a:t>Hour</a:t>
          </a:r>
        </a:p>
      </cdr:txBody>
    </cdr:sp>
  </cdr:relSizeAnchor>
</c:userShapes>
</file>

<file path=ppt/drawings/drawing7.xml><?xml version="1.0" encoding="utf-8"?>
<c:userShapes xmlns:c="http://schemas.openxmlformats.org/drawingml/2006/chart">
  <cdr:relSizeAnchor xmlns:cdr="http://schemas.openxmlformats.org/drawingml/2006/chartDrawing">
    <cdr:from>
      <cdr:x>0.45993</cdr:x>
      <cdr:y>0.28705</cdr:y>
    </cdr:from>
    <cdr:to>
      <cdr:x>0.82859</cdr:x>
      <cdr:y>0.71295</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1623699" y="675583"/>
          <a:ext cx="1301485" cy="100237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bg1"/>
              </a:solidFill>
            </a:rPr>
            <a:t>30 </a:t>
          </a:r>
          <a:br>
            <a:rPr lang="en-US" sz="1400" dirty="0">
              <a:solidFill>
                <a:schemeClr val="bg1"/>
              </a:solidFill>
            </a:rPr>
          </a:br>
          <a:r>
            <a:rPr lang="en-US" sz="1400" dirty="0">
              <a:solidFill>
                <a:schemeClr val="bg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11/13/2024 10:38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11/13/2024 10:37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power-automate/desktop-flows/variable-data-types#datarow"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learn.microsoft.com/en-us/power-automate/desktop-flows/variable-data-types#custom-object" TargetMode="External"/><Relationship Id="rId4" Type="http://schemas.openxmlformats.org/officeDocument/2006/relationships/hyperlink" Target="https://learn.microsoft.com/en-us/power-automate/desktop-flows/variable-data-types#datatabl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00856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180769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5410177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https://learn.microsoft.com/en-us/training/modules/pad-exception-handling/4-exercise-exception-handling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7042572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7296802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31468225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22905517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34149035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5819205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Head to lab2 in </a:t>
            </a:r>
            <a:r>
              <a:rPr lang="en-US" err="1"/>
              <a:t>github</a:t>
            </a:r>
            <a:r>
              <a:rPr lang="en-US"/>
              <a:t> to setup your lab environment - https://github.com/MicrosoftLearning/PL-500T00-Microsoft-Power-Automate-RPA-Developer/blob/master/Instructions/L02/Lab02_Build_Desktop_Flow.md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0874499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11775324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3076987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7844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76333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8799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To add actions to your flow, select the desired action and then drag it to the </a:t>
            </a:r>
            <a:r>
              <a:rPr lang="en-US" b="1" i="0">
                <a:solidFill>
                  <a:srgbClr val="161616"/>
                </a:solidFill>
                <a:effectLst/>
                <a:latin typeface="Segoe UI" panose="020B0502040204020203" pitchFamily="34" charset="0"/>
              </a:rPr>
              <a:t>Main</a:t>
            </a:r>
            <a:r>
              <a:rPr lang="en-US" b="0" i="0">
                <a:solidFill>
                  <a:srgbClr val="161616"/>
                </a:solidFill>
                <a:effectLst/>
                <a:latin typeface="Segoe UI" panose="020B0502040204020203" pitchFamily="34" charset="0"/>
              </a:rPr>
              <a:t> canvas. Under the </a:t>
            </a:r>
            <a:r>
              <a:rPr lang="en-US" b="1" i="0">
                <a:solidFill>
                  <a:srgbClr val="161616"/>
                </a:solidFill>
                <a:effectLst/>
                <a:latin typeface="Segoe UI" panose="020B0502040204020203" pitchFamily="34" charset="0"/>
              </a:rPr>
              <a:t>System</a:t>
            </a:r>
            <a:r>
              <a:rPr lang="en-US" b="0" i="0">
                <a:solidFill>
                  <a:srgbClr val="161616"/>
                </a:solidFill>
                <a:effectLst/>
                <a:latin typeface="Segoe UI" panose="020B0502040204020203" pitchFamily="34" charset="0"/>
              </a:rPr>
              <a:t> dropdown menu on the Actions Pane, select and drag </a:t>
            </a:r>
            <a:r>
              <a:rPr lang="en-US" b="1" i="0">
                <a:solidFill>
                  <a:srgbClr val="161616"/>
                </a:solidFill>
                <a:effectLst/>
                <a:latin typeface="Segoe UI" panose="020B0502040204020203" pitchFamily="34" charset="0"/>
              </a:rPr>
              <a:t>Run Application</a:t>
            </a:r>
            <a:r>
              <a:rPr lang="en-US" b="0" i="0">
                <a:solidFill>
                  <a:srgbClr val="161616"/>
                </a:solidFill>
                <a:effectLst/>
                <a:latin typeface="Segoe UI" panose="020B0502040204020203" pitchFamily="34" charset="0"/>
              </a:rPr>
              <a:t>. You'll use this feature to open your invoicing application.</a:t>
            </a:r>
          </a:p>
          <a:p>
            <a:r>
              <a:rPr lang="en-US" b="0" i="0">
                <a:solidFill>
                  <a:srgbClr val="161616"/>
                </a:solidFill>
                <a:effectLst/>
                <a:latin typeface="Segoe UI" panose="020B0502040204020203" pitchFamily="34" charset="0"/>
              </a:rPr>
              <a:t>specify the path to the application by entering the location manually; however, by selecting the icon on the right, you can select the application from a file explorer. You can search in the file explorer if you don't know the exact location of your application.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40550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8145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4760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802801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72741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https://learn.microsoft.com/en-us/training/modules/pad-first-steps/5-exercise-create-simple-flow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77148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214378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85312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1066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56015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a:t>The creation of a flow takes place in the Power Automate for desktop console. On the top-left, press the </a:t>
            </a:r>
            <a:r>
              <a:rPr lang="en-US" sz="900" b="1"/>
              <a:t>New flow </a:t>
            </a:r>
            <a:r>
              <a:rPr lang="en-US" sz="900"/>
              <a:t>button to create a new flow.</a:t>
            </a:r>
          </a:p>
          <a:p>
            <a:pPr marL="172800" indent="0">
              <a:buFont typeface="Arial" panose="020B0604020202020204" pitchFamily="34" charset="0"/>
              <a:buNone/>
            </a:pPr>
            <a:r>
              <a:rPr lang="en-US" sz="900"/>
              <a:t>Enter the name of your new flow and select </a:t>
            </a:r>
            <a:r>
              <a:rPr lang="en-US" sz="900" b="1"/>
              <a:t>Create</a:t>
            </a:r>
            <a:r>
              <a:rPr lang="en-US" sz="900"/>
              <a:t>; this will open the flow designer window.</a:t>
            </a:r>
          </a:p>
          <a:p>
            <a:pPr marL="171450" indent="-171450">
              <a:buFont typeface="Arial" panose="020B0604020202020204" pitchFamily="34" charset="0"/>
              <a:buChar char="•"/>
            </a:pPr>
            <a:r>
              <a:rPr lang="en-US" sz="900"/>
              <a:t>To add an action to the flow, drag &amp; drop it from the actions pane to the main workspace pane, or double-click on it. The actions pane is located by default on the left-hand side of the flow designer.</a:t>
            </a:r>
          </a:p>
          <a:p>
            <a:pPr marL="172800" indent="0">
              <a:buFont typeface="Arial" panose="020B0604020202020204" pitchFamily="34" charset="0"/>
              <a:buNone/>
            </a:pPr>
            <a:r>
              <a:rPr lang="en-US" sz="900" kern="1200">
                <a:solidFill>
                  <a:schemeClr val="tx1"/>
                </a:solidFill>
                <a:latin typeface="Segoe UI Light" pitchFamily="34" charset="0"/>
                <a:ea typeface="+mn-ea"/>
                <a:cs typeface="+mn-cs"/>
              </a:rPr>
              <a:t>When added, the action’s properties window automatically appears, allowing the user to configure the action’s details.</a:t>
            </a:r>
          </a:p>
          <a:p>
            <a:pPr marL="171450" indent="-171450">
              <a:buFont typeface="Arial" panose="020B0604020202020204" pitchFamily="34" charset="0"/>
              <a:buChar char="•"/>
            </a:pPr>
            <a:r>
              <a:rPr lang="en-US" sz="900"/>
              <a:t>Variables are contained between percentage marks, which allows them to stand out from simple text.</a:t>
            </a:r>
          </a:p>
          <a:p>
            <a:pPr marL="172800" indent="0">
              <a:buFont typeface="Arial" panose="020B0604020202020204" pitchFamily="34" charset="0"/>
              <a:buNone/>
            </a:pPr>
            <a:r>
              <a:rPr lang="en-US" sz="900"/>
              <a:t>Variables can be produced as output from actions, or used as input for other actions. Opening an Excel worksheet, for example, produces a variable containing the Excel instance. This variable may then be used as input in any following actions that require interaction with that particular Excel instance: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86656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0" i="0">
                <a:solidFill>
                  <a:srgbClr val="161616"/>
                </a:solidFill>
                <a:effectLst/>
                <a:latin typeface="Segoe UI" panose="020B0502040204020203" pitchFamily="34" charset="0"/>
              </a:rPr>
              <a:t>Disabling unused variables reduces the number of variables in the variables pane and makes management more efficient.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91693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08781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https://learn.microsoft.com/en-us/power-automate/desktop-flows/variable-data-types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54006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Depending on the types of the individual list items, there can be lists of text values, lists of numerical values, and so on. The list data type is the equivalent of a single-dimension array in programming terms</a:t>
            </a:r>
          </a:p>
          <a:p>
            <a:r>
              <a:rPr lang="en-US" b="0" i="0">
                <a:solidFill>
                  <a:srgbClr val="161616"/>
                </a:solidFill>
                <a:effectLst/>
                <a:latin typeface="Segoe UI" panose="020B0502040204020203" pitchFamily="34" charset="0"/>
              </a:rPr>
              <a:t>Keep in mind that the index should be 0 for the first item of the list.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679600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equivalent of two-dimensional arrays in programming terms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047193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11024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79006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The flow designer handles sensitivity as a mask that you can set on and off.</a:t>
            </a:r>
          </a:p>
          <a:p>
            <a:r>
              <a:rPr lang="en-US" b="0" i="0">
                <a:solidFill>
                  <a:srgbClr val="161616"/>
                </a:solidFill>
                <a:effectLst/>
                <a:latin typeface="Segoe UI" panose="020B0502040204020203" pitchFamily="34" charset="0"/>
              </a:rPr>
              <a:t>Sensitive variables aren't meant to provide protection over hardcoded data. You shouldn't hardcode critical data in plain text, like passwords and PINs, in the properties of actions like </a:t>
            </a:r>
            <a:r>
              <a:rPr lang="en-US" b="1" i="0">
                <a:solidFill>
                  <a:srgbClr val="161616"/>
                </a:solidFill>
                <a:effectLst/>
                <a:latin typeface="Segoe UI" panose="020B0502040204020203" pitchFamily="34" charset="0"/>
              </a:rPr>
              <a:t>Set variable</a:t>
            </a:r>
            <a:r>
              <a:rPr lang="en-US" b="0" i="0">
                <a:solidFill>
                  <a:srgbClr val="161616"/>
                </a:solidFill>
                <a:effectLst/>
                <a:latin typeface="Segoe UI" panose="020B0502040204020203" pitchFamily="34" charset="0"/>
              </a:rPr>
              <a:t>, even if the said variables are marked as sensitive. The desktop flow logs will be protected, but the hardcoded values are visible in the modal and the flow definition in Dataverse.</a:t>
            </a:r>
          </a:p>
          <a:p>
            <a:r>
              <a:rPr lang="en-US" b="0" i="0">
                <a:solidFill>
                  <a:srgbClr val="161616"/>
                </a:solidFill>
                <a:effectLst/>
                <a:latin typeface="Segoe UI" panose="020B0502040204020203" pitchFamily="34" charset="0"/>
              </a:rPr>
              <a:t>Sensitivity isn't inheritable in variables. If you add or assign a sensitive variable to another variable, the resulting variable won't be sensitive by default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91547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To examine the value of a variable in more detail, double-click on it. The variable value viewer displays the datatype of the selected variable and expands any </a:t>
            </a:r>
            <a:r>
              <a:rPr lang="en-US" b="0" i="0" u="none" strike="noStrike" err="1">
                <a:effectLst/>
                <a:latin typeface="Segoe UI" panose="020B0502040204020203" pitchFamily="34" charset="0"/>
                <a:hlinkClick r:id="rId3"/>
              </a:rPr>
              <a:t>datarows</a:t>
            </a:r>
            <a:r>
              <a:rPr lang="en-US" b="0" i="0">
                <a:solidFill>
                  <a:srgbClr val="161616"/>
                </a:solidFill>
                <a:effectLst/>
                <a:latin typeface="Segoe UI" panose="020B0502040204020203" pitchFamily="34" charset="0"/>
              </a:rPr>
              <a:t> or </a:t>
            </a:r>
            <a:r>
              <a:rPr lang="en-US" b="0" i="0" u="none" strike="noStrike" err="1">
                <a:effectLst/>
                <a:latin typeface="Segoe UI" panose="020B0502040204020203" pitchFamily="34" charset="0"/>
                <a:hlinkClick r:id="rId4"/>
              </a:rPr>
              <a:t>datatables</a:t>
            </a:r>
            <a:r>
              <a:rPr lang="en-US" b="0" i="0">
                <a:solidFill>
                  <a:srgbClr val="161616"/>
                </a:solidFill>
                <a:effectLst/>
                <a:latin typeface="Segoe UI" panose="020B0502040204020203" pitchFamily="34" charset="0"/>
              </a:rPr>
              <a:t> to show their contents.</a:t>
            </a:r>
          </a:p>
          <a:p>
            <a:r>
              <a:rPr lang="en-US" b="0" i="0">
                <a:solidFill>
                  <a:srgbClr val="161616"/>
                </a:solidFill>
                <a:effectLst/>
                <a:latin typeface="Segoe UI" panose="020B0502040204020203" pitchFamily="34" charset="0"/>
              </a:rPr>
              <a:t>Certain data types may contain nested elements. For example, a </a:t>
            </a:r>
            <a:r>
              <a:rPr lang="en-US" b="0" i="0" u="none" strike="noStrike">
                <a:effectLst/>
                <a:latin typeface="Segoe UI" panose="020B0502040204020203" pitchFamily="34" charset="0"/>
                <a:hlinkClick r:id="rId5"/>
              </a:rPr>
              <a:t>custom object</a:t>
            </a:r>
            <a:r>
              <a:rPr lang="en-US" b="0" i="0">
                <a:solidFill>
                  <a:srgbClr val="161616"/>
                </a:solidFill>
                <a:effectLst/>
                <a:latin typeface="Segoe UI" panose="020B0502040204020203" pitchFamily="34" charset="0"/>
              </a:rPr>
              <a:t> may contain another custom object in its properties. To view the properties of the nested element, select </a:t>
            </a:r>
            <a:r>
              <a:rPr lang="en-US" b="1" i="0">
                <a:solidFill>
                  <a:srgbClr val="161616"/>
                </a:solidFill>
                <a:effectLst/>
                <a:latin typeface="Segoe UI" panose="020B0502040204020203" pitchFamily="34" charset="0"/>
              </a:rPr>
              <a:t>More</a:t>
            </a:r>
            <a:r>
              <a:rPr lang="en-US" b="0" i="0">
                <a:solidFill>
                  <a:srgbClr val="161616"/>
                </a:solidFill>
                <a:effectLst/>
                <a:latin typeface="Segoe UI" panose="020B0502040204020203" pitchFamily="34" charset="0"/>
              </a:rPr>
              <a: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444985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956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08407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3324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55296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mentioned before, actions within a flow are run sequentially. However, there are certain actions that may alter this sequence, to achieve greater flexibility and adaptability while running a flow.</a:t>
            </a:r>
          </a:p>
          <a:p>
            <a:r>
              <a:rPr lang="en-US"/>
              <a:t>In this unit, we will examine two main categories of such actions: Conditionals and Loops.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9690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66122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a:t>Comment</a:t>
            </a:r>
            <a:endParaRPr lang="en-US" b="1"/>
          </a:p>
          <a:p>
            <a:r>
              <a:rPr lang="en-US"/>
              <a:t>Comments facilitate flow design, and allow users to make notes and explain the logic of action implementation and flow design.</a:t>
            </a:r>
          </a:p>
          <a:p>
            <a:endParaRPr lang="en-US"/>
          </a:p>
          <a:p>
            <a:r>
              <a:rPr lang="en-US" b="1"/>
              <a:t>Label</a:t>
            </a:r>
          </a:p>
          <a:p>
            <a:r>
              <a:rPr lang="en-US"/>
              <a:t>Provide a name for the label.</a:t>
            </a:r>
          </a:p>
          <a:p>
            <a:endParaRPr lang="en-US"/>
          </a:p>
          <a:p>
            <a:r>
              <a:rPr lang="en-US" b="1"/>
              <a:t>Go to</a:t>
            </a:r>
          </a:p>
          <a:p>
            <a:r>
              <a:rPr lang="en-US" b="0"/>
              <a:t>Use a </a:t>
            </a:r>
            <a:r>
              <a:rPr lang="en-US" b="1"/>
              <a:t>Go to </a:t>
            </a:r>
            <a:r>
              <a:rPr lang="en-US" b="0"/>
              <a:t>action and select the label from a drop-down list to direct the flow to it.</a:t>
            </a:r>
          </a:p>
          <a:p>
            <a:endParaRPr lang="en-US"/>
          </a:p>
          <a:p>
            <a:r>
              <a:rPr lang="en-US" b="1"/>
              <a:t>Run </a:t>
            </a:r>
            <a:r>
              <a:rPr lang="en-US" b="1" err="1"/>
              <a:t>subflow</a:t>
            </a:r>
            <a:endParaRPr lang="en-US" b="1"/>
          </a:p>
          <a:p>
            <a:r>
              <a:rPr lang="en-US"/>
              <a:t>When the </a:t>
            </a:r>
            <a:r>
              <a:rPr lang="en-US" err="1"/>
              <a:t>subflow</a:t>
            </a:r>
            <a:r>
              <a:rPr lang="en-US"/>
              <a:t> completes, the flow continues with the next action. The </a:t>
            </a:r>
            <a:r>
              <a:rPr lang="en-US" err="1"/>
              <a:t>subflow</a:t>
            </a:r>
            <a:r>
              <a:rPr lang="en-US"/>
              <a:t> must be specified by name and can be selected from the drop-down list of existing </a:t>
            </a:r>
            <a:r>
              <a:rPr lang="en-US" err="1"/>
              <a:t>subflows</a:t>
            </a:r>
            <a:r>
              <a:rPr lang="en-US"/>
              <a:t>.</a:t>
            </a:r>
          </a:p>
          <a:p>
            <a:endParaRPr lang="en-US"/>
          </a:p>
          <a:p>
            <a:r>
              <a:rPr lang="en-US" b="1"/>
              <a:t>Exit </a:t>
            </a:r>
            <a:r>
              <a:rPr lang="en-US" b="1" err="1"/>
              <a:t>subflow</a:t>
            </a:r>
            <a:endParaRPr lang="en-US" b="1"/>
          </a:p>
          <a:p>
            <a:r>
              <a:rPr lang="en-US"/>
              <a:t>This action does not have properties. The Exit </a:t>
            </a:r>
            <a:r>
              <a:rPr lang="en-US" err="1"/>
              <a:t>Subflow</a:t>
            </a:r>
            <a:r>
              <a:rPr lang="en-US"/>
              <a:t> action is not required at the end of a </a:t>
            </a:r>
            <a:r>
              <a:rPr lang="en-US" err="1"/>
              <a:t>subflow</a:t>
            </a:r>
            <a:r>
              <a:rPr lang="en-US"/>
              <a:t>. When all the actions in a </a:t>
            </a:r>
            <a:r>
              <a:rPr lang="en-US" err="1"/>
              <a:t>subflow</a:t>
            </a:r>
            <a:r>
              <a:rPr lang="en-US"/>
              <a:t> have run, the flow will continue from the point where the </a:t>
            </a:r>
            <a:r>
              <a:rPr lang="en-US" err="1"/>
              <a:t>subflow</a:t>
            </a:r>
            <a:r>
              <a:rPr lang="en-US"/>
              <a:t> was run.</a:t>
            </a:r>
          </a:p>
          <a:p>
            <a:endParaRPr lang="en-US"/>
          </a:p>
          <a:p>
            <a:r>
              <a:rPr lang="en-US" b="1"/>
              <a:t>Stop flow</a:t>
            </a:r>
          </a:p>
          <a:p>
            <a:r>
              <a:rPr lang="en-US"/>
              <a:t>To stop the flow with an error message, set </a:t>
            </a:r>
            <a:r>
              <a:rPr lang="en-US" b="1"/>
              <a:t>End flow</a:t>
            </a:r>
            <a:r>
              <a:rPr lang="en-US"/>
              <a:t> to </a:t>
            </a:r>
            <a:r>
              <a:rPr lang="en-US" b="1"/>
              <a:t>With error message</a:t>
            </a:r>
            <a:r>
              <a:rPr lang="en-US"/>
              <a:t> and specify the message to display.</a:t>
            </a:r>
          </a:p>
          <a:p>
            <a:endParaRPr lang="en-US"/>
          </a:p>
          <a:p>
            <a:r>
              <a:rPr lang="en-US" b="1"/>
              <a:t>On block error</a:t>
            </a:r>
            <a:r>
              <a:rPr lang="en-US"/>
              <a:t> action &amp; </a:t>
            </a:r>
            <a:r>
              <a:rPr lang="en-US" b="1"/>
              <a:t>End</a:t>
            </a:r>
            <a:r>
              <a:rPr lang="en-US"/>
              <a:t> action</a:t>
            </a:r>
          </a:p>
          <a:p>
            <a:r>
              <a:rPr lang="en-US"/>
              <a:t>Place actions that are likely to fail or produce an erroneous result in an error block. The On block error action along with its corresponding End action are used to create an error block. Place actions in an error block to prevent the entire block from attempting to complete in the event that at least one of the actions within it fails.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115040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19052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console is the main control panel of the platform from which you can launch the flow designer to create or edit flows. Through the console's options, you can also delete, rename, and run existing flows.</a:t>
            </a:r>
          </a:p>
          <a:p>
            <a:pPr marL="171450" indent="-171450">
              <a:buFont typeface="Arial" panose="020B0604020202020204" pitchFamily="34" charset="0"/>
              <a:buChar char="•"/>
            </a:pPr>
            <a:r>
              <a:rPr lang="en-US"/>
              <a:t>The flow designer is the development environment of Power Automate for desktop, where you can build flows and perform debugging. To develop a flow, you can drag and drop in the main workspace any of the available actions.</a:t>
            </a:r>
          </a:p>
          <a:p>
            <a:pPr marL="0" indent="0">
              <a:buFont typeface="Arial" panose="020B0604020202020204" pitchFamily="34" charset="0"/>
              <a:buNone/>
            </a:pPr>
            <a:endParaRPr lang="en-US"/>
          </a:p>
          <a:p>
            <a:pPr marL="0" indent="0">
              <a:buFont typeface="Arial" panose="020B0604020202020204" pitchFamily="34" charset="0"/>
              <a:buNone/>
            </a:pPr>
            <a:r>
              <a:rPr lang="en-US" b="1"/>
              <a:t>Prerequisites</a:t>
            </a:r>
          </a:p>
          <a:p>
            <a:pPr marL="0" indent="0">
              <a:buFont typeface="Arial" panose="020B0604020202020204" pitchFamily="34" charset="0"/>
              <a:buNone/>
            </a:pPr>
            <a:r>
              <a:rPr lang="en-US"/>
              <a:t>Power Automate for desktop should be installed on your machine.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04276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117799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620827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10206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212762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94826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Let’s improve this flow‘s readability without changing its functionality, using </a:t>
            </a:r>
            <a:r>
              <a:rPr lang="en-US" err="1"/>
              <a:t>subflows</a:t>
            </a:r>
            <a:r>
              <a:rPr lang="en-US"/>
              <a:t> to break it up into self-contained parts. This can be done through the </a:t>
            </a:r>
            <a:r>
              <a:rPr lang="en-US" err="1"/>
              <a:t>subflows</a:t>
            </a:r>
            <a:r>
              <a:rPr lang="en-US"/>
              <a:t> list on the top-left.</a:t>
            </a:r>
          </a:p>
          <a:p>
            <a:pPr marL="228600" indent="-228600">
              <a:buFont typeface="+mj-lt"/>
              <a:buAutoNum type="arabicPeriod"/>
            </a:pPr>
            <a:r>
              <a:rPr lang="en-US"/>
              <a:t>The </a:t>
            </a:r>
            <a:r>
              <a:rPr lang="en-US" b="1"/>
              <a:t>Main</a:t>
            </a:r>
            <a:r>
              <a:rPr lang="en-US"/>
              <a:t> </a:t>
            </a:r>
            <a:r>
              <a:rPr lang="en-US" err="1"/>
              <a:t>subflow</a:t>
            </a:r>
            <a:r>
              <a:rPr lang="en-US"/>
              <a:t> is always present, since it signifies the start of the flow; we will add more </a:t>
            </a:r>
            <a:r>
              <a:rPr lang="en-US" err="1"/>
              <a:t>subflows</a:t>
            </a:r>
            <a:r>
              <a:rPr lang="en-US"/>
              <a:t> by pressing the </a:t>
            </a:r>
            <a:r>
              <a:rPr lang="en-US" b="1"/>
              <a:t>New </a:t>
            </a:r>
            <a:r>
              <a:rPr lang="en-US" b="1" err="1"/>
              <a:t>subflow</a:t>
            </a:r>
            <a:r>
              <a:rPr lang="en-US"/>
              <a:t> button.</a:t>
            </a:r>
          </a:p>
          <a:p>
            <a:pPr marL="228600" indent="-228600">
              <a:buFont typeface="+mj-lt"/>
              <a:buAutoNum type="arabicPeriod"/>
            </a:pPr>
            <a:r>
              <a:rPr lang="en-US"/>
              <a:t>An empty </a:t>
            </a:r>
            <a:r>
              <a:rPr lang="en-US" err="1"/>
              <a:t>subflow</a:t>
            </a:r>
            <a:r>
              <a:rPr lang="en-US"/>
              <a:t> is created and named. We will proceed to add a few </a:t>
            </a:r>
            <a:r>
              <a:rPr lang="en-US" err="1"/>
              <a:t>subflows</a:t>
            </a:r>
            <a:r>
              <a:rPr lang="en-US"/>
              <a:t> which correspond to discrete parts of the flow.</a:t>
            </a:r>
          </a:p>
          <a:p>
            <a:pPr marL="228600" indent="-228600">
              <a:buFont typeface="+mj-lt"/>
              <a:buAutoNum type="arabicPeriod"/>
            </a:pPr>
            <a:r>
              <a:rPr lang="en-US"/>
              <a:t>New </a:t>
            </a:r>
            <a:r>
              <a:rPr lang="en-US" err="1"/>
              <a:t>subflows</a:t>
            </a:r>
            <a:r>
              <a:rPr lang="en-US"/>
              <a:t> are visible as tabs at the top of the workspace.</a:t>
            </a:r>
          </a:p>
          <a:p>
            <a:pPr marL="228600" indent="-228600">
              <a:buFont typeface="+mj-lt"/>
              <a:buAutoNum type="arabicPeriod"/>
            </a:pPr>
            <a:r>
              <a:rPr lang="en-US"/>
              <a:t>Now, we can proceed to move actions from the Main </a:t>
            </a:r>
            <a:r>
              <a:rPr lang="en-US" err="1"/>
              <a:t>subflow</a:t>
            </a:r>
            <a:r>
              <a:rPr lang="en-US"/>
              <a:t> into these new ones</a:t>
            </a:r>
          </a:p>
          <a:p>
            <a:pPr marL="228600" indent="-228600">
              <a:buFont typeface="+mj-lt"/>
              <a:buAutoNum type="arabicPeriod"/>
            </a:pPr>
            <a:r>
              <a:rPr lang="en-US"/>
              <a:t>Finally, to run the </a:t>
            </a:r>
            <a:r>
              <a:rPr lang="en-US" err="1"/>
              <a:t>subflows</a:t>
            </a:r>
            <a:r>
              <a:rPr lang="en-US"/>
              <a:t>, we must make use of the </a:t>
            </a:r>
            <a:r>
              <a:rPr lang="en-US" b="1"/>
              <a:t>Run </a:t>
            </a:r>
            <a:r>
              <a:rPr lang="en-US" b="1" err="1"/>
              <a:t>subflow</a:t>
            </a:r>
            <a:r>
              <a:rPr lang="en-US" b="1"/>
              <a:t> </a:t>
            </a:r>
            <a:r>
              <a:rPr lang="en-US"/>
              <a:t>action..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63630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bottom-right corner of the designer, the variables pane contains all the variables used in the flow; information about a variable can be viewed by double-clicking on it. This information is updated in real time, providing users a clear picture of the flow's state at any given time.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52678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376794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Part 1 - https://learn.microsoft.com/en-us/training/modules/pad-first-steps/5-exercise-create-simple-flow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Part 2 - https://learn.microsoft.com/en-us/training/modules/pad-loops/6-exercise-loops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Part 3 - https://learn.microsoft.com/en-us/training/modules/pad-conditionals/4-exercise-if-group-actions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005677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71276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2331362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73006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639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856832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573802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774404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937792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464823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3131847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Class with a value of Toolbar uniquely identifies the toolbar element.</a:t>
            </a:r>
          </a:p>
          <a:p>
            <a:r>
              <a:rPr lang="en-US"/>
              <a:t>You can rename selectors to give meaningful names</a:t>
            </a:r>
          </a:p>
          <a:p>
            <a:r>
              <a:rPr lang="en-US"/>
              <a:t>You can also change their order and disable them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3488941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Power Automate supports the creation of selectors based on an element's text value</a:t>
            </a:r>
          </a:p>
          <a:p>
            <a:r>
              <a:rPr lang="en-US"/>
              <a:t>Generating text-based selectors is available only when capturing UI elements using the UI element picker (UI elements pane or browser/UI automation actions). It's not available during recording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928069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39387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Can result in Success, Failure, or multiple identified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9546849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2268799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2863068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Get Mouse Position</a:t>
            </a:r>
          </a:p>
          <a:p>
            <a:r>
              <a:rPr lang="en-US" b="0"/>
              <a:t>Measure the position from either the top-left corner of the screen or the top-left corner of the foreground window. The action measures the cursor's coordinates as mouse position x and y and stores them into two separate variables.</a:t>
            </a:r>
          </a:p>
          <a:p>
            <a:endParaRPr lang="en-US" b="0"/>
          </a:p>
          <a:p>
            <a:r>
              <a:rPr lang="en-US" b="1"/>
              <a:t>Move Mouse</a:t>
            </a:r>
          </a:p>
          <a:p>
            <a:r>
              <a:rPr lang="en-US" b="0"/>
              <a:t>Specify the target coordinates and how fast to move the cursor. Calculate the coordinates from the top left of the screen, the currently active window, or the mouse's current position. Set the mouse to move to the new position instantly, where the mouse appears to jump from one position to another or use animation to simulate a user's movement of the mouse. Optionally adjust the speed of the animation. To capture the current coordinates of the mouse relative to the screen, press </a:t>
            </a:r>
            <a:r>
              <a:rPr lang="en-US" b="1"/>
              <a:t>Ctrl</a:t>
            </a:r>
            <a:r>
              <a:rPr lang="en-US" b="0"/>
              <a:t> + </a:t>
            </a:r>
            <a:r>
              <a:rPr lang="en-US" b="1"/>
              <a:t>Shift</a:t>
            </a:r>
            <a:r>
              <a:rPr lang="en-US" b="0"/>
              <a:t>. This will populate the Position X and Position Y fields.</a:t>
            </a:r>
          </a:p>
          <a:p>
            <a:endParaRPr lang="en-US" b="0"/>
          </a:p>
          <a:p>
            <a:r>
              <a:rPr lang="en-US" b="1"/>
              <a:t>Move Mouse to Image</a:t>
            </a:r>
          </a:p>
          <a:p>
            <a:r>
              <a:rPr lang="en-US" b="0"/>
              <a:t>Specify an image on the screen to move the cursor to with the Move Mouse to Image action. Select the target image from existing images. If no images have been added, they can be captured by clicking on the </a:t>
            </a:r>
            <a:r>
              <a:rPr lang="en-US" b="1"/>
              <a:t>Capture image </a:t>
            </a:r>
            <a:r>
              <a:rPr lang="en-US" b="0"/>
              <a:t>button in the pop-out.</a:t>
            </a:r>
          </a:p>
          <a:p>
            <a:endParaRPr lang="en-US" b="0"/>
          </a:p>
          <a:p>
            <a:r>
              <a:rPr lang="en-US" b="1"/>
              <a:t>Move Mouse to Text</a:t>
            </a:r>
          </a:p>
          <a:p>
            <a:r>
              <a:rPr lang="en-US" b="0"/>
              <a:t>Specify a string of text on the screen to move the cursor to with the Move Mouse to Text on screen. The action moves the cursor to the text, even if it is stored as an image such as a jpg or pdf file. For this action, you must specify an optical character recognition (OCR) engine or an OCR engine variable. The callouts in the following illustration show how to configure this action.</a:t>
            </a:r>
          </a:p>
          <a:p>
            <a:endParaRPr lang="en-US" b="0"/>
          </a:p>
          <a:p>
            <a:r>
              <a:rPr lang="en-US" b="1"/>
              <a:t>Send Mouse Click</a:t>
            </a:r>
          </a:p>
          <a:p>
            <a:r>
              <a:rPr lang="en-US" b="0"/>
              <a:t>Choose whether the action should wait a number of milliseconds before sending the click. Unless otherwise configured, the action sends the mouse click at whatever position on screen the cursor happens to be when the flow runs this action. Check Move mouse before sending mouse event to show the options of the Move Mouse action. A variable can be used for entering the coordinates. Set the coordinates relative to the entire screen, the active window or the current mouse position. To enter the cursor's current position into the coordinates, press CTRL+SHIFT. As with all mouse actions, determine the speed and animation type.</a:t>
            </a:r>
          </a:p>
          <a:p>
            <a:endParaRPr lang="en-US" b="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572129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Send Keys</a:t>
            </a:r>
          </a:p>
          <a:p>
            <a:r>
              <a:rPr lang="en-US" b="0"/>
              <a:t>Enter the text to send or specify a text variable. Additionally, set </a:t>
            </a:r>
            <a:r>
              <a:rPr lang="en-US" b="1"/>
              <a:t>Direct sensitive text input </a:t>
            </a:r>
            <a:r>
              <a:rPr lang="en-US" b="0"/>
              <a:t>to hide the text in the action properties. Select the "eye" icon to show the text you entered. For more specialized key commands, use the </a:t>
            </a:r>
            <a:r>
              <a:rPr lang="en-US" b="1"/>
              <a:t>Insert special key </a:t>
            </a:r>
            <a:r>
              <a:rPr lang="en-US" b="0"/>
              <a:t>button to keys such as the arrow keys, Caps Lock or keys from the numeric keypad, and </a:t>
            </a:r>
            <a:r>
              <a:rPr lang="en-US" b="1"/>
              <a:t>Insert modifier </a:t>
            </a:r>
            <a:r>
              <a:rPr lang="en-US" b="0"/>
              <a:t>to send keys such as Shift and Control. Optionally, set a delay between the keystrokes in milliseconds.</a:t>
            </a:r>
          </a:p>
          <a:p>
            <a:endParaRPr lang="en-US" b="0"/>
          </a:p>
          <a:p>
            <a:r>
              <a:rPr lang="en-US" b="1"/>
              <a:t>Press/Release Key</a:t>
            </a:r>
          </a:p>
          <a:p>
            <a:r>
              <a:rPr lang="en-US" b="0"/>
              <a:t>Configure the action to simulate pressing and holding one or any combination of the keys Control, Alt, Shift and/or the Windows key.</a:t>
            </a:r>
          </a:p>
          <a:p>
            <a:endParaRPr lang="en-US" b="0"/>
          </a:p>
          <a:p>
            <a:r>
              <a:rPr lang="en-US" b="1"/>
              <a:t>Set Key State</a:t>
            </a:r>
          </a:p>
          <a:p>
            <a:r>
              <a:rPr lang="en-US" b="0"/>
              <a:t>To enable or disable Caps Lock, Num Lock and Scroll Lock, use the </a:t>
            </a:r>
            <a:r>
              <a:rPr lang="en-US" b="1"/>
              <a:t>Set Key State</a:t>
            </a:r>
            <a:r>
              <a:rPr lang="en-US" b="0"/>
              <a:t> action.</a:t>
            </a:r>
          </a:p>
          <a:p>
            <a:endParaRPr lang="en-US" b="0"/>
          </a:p>
          <a:p>
            <a:r>
              <a:rPr lang="en-US" b="1"/>
              <a:t>Block Input</a:t>
            </a:r>
          </a:p>
          <a:p>
            <a:r>
              <a:rPr lang="en-US" b="0"/>
              <a:t>To ignore mouse or keyboard input from the user while the flow is running, use the </a:t>
            </a:r>
            <a:r>
              <a:rPr lang="en-US" b="1"/>
              <a:t>Block Input </a:t>
            </a:r>
            <a:r>
              <a:rPr lang="en-US" b="0"/>
              <a:t>action.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43568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https://learn.microsoft.com/en-us/training/modules/pad-power-automate-desktop-recording-features/4-exercise-recording-desktop-flows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787006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6883040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9983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Power Automate for desktop supports all major browsers through its browser automation actions. More precisely, it supports the handling of the following browsers:</a:t>
            </a:r>
          </a:p>
          <a:p>
            <a:pPr marL="171450" indent="-171450">
              <a:buFont typeface="Arial" panose="020B0604020202020204" pitchFamily="34" charset="0"/>
              <a:buChar char="•"/>
            </a:pPr>
            <a:r>
              <a:rPr lang="en-US" b="0"/>
              <a:t>Microsoft Edge</a:t>
            </a:r>
          </a:p>
          <a:p>
            <a:pPr marL="171450" indent="-171450">
              <a:buFont typeface="Arial" panose="020B0604020202020204" pitchFamily="34" charset="0"/>
              <a:buChar char="•"/>
            </a:pPr>
            <a:r>
              <a:rPr lang="en-US" b="0"/>
              <a:t>Microsoft Internet Explorer</a:t>
            </a:r>
          </a:p>
          <a:p>
            <a:pPr marL="171450" indent="-171450">
              <a:buFont typeface="Arial" panose="020B0604020202020204" pitchFamily="34" charset="0"/>
              <a:buChar char="•"/>
            </a:pPr>
            <a:r>
              <a:rPr lang="en-US" b="0"/>
              <a:t>Google Chrome</a:t>
            </a:r>
          </a:p>
          <a:p>
            <a:pPr marL="171450" indent="-171450">
              <a:buFont typeface="Arial" panose="020B0604020202020204" pitchFamily="34" charset="0"/>
              <a:buChar char="•"/>
            </a:pPr>
            <a:r>
              <a:rPr lang="en-US" b="0"/>
              <a:t>Mozilla Firefox</a:t>
            </a:r>
          </a:p>
          <a:p>
            <a:pPr marL="171450" indent="-171450">
              <a:buFont typeface="Arial" panose="020B0604020202020204" pitchFamily="34" charset="0"/>
              <a:buChar char="•"/>
            </a:pPr>
            <a:r>
              <a:rPr lang="en-US" b="0"/>
              <a:t>Built-in automation browser</a:t>
            </a:r>
          </a:p>
          <a:p>
            <a:r>
              <a:rPr lang="en-US" b="0"/>
              <a:t>With such comprehensive support, users can handle any element in web pages and perform data extraction operations.</a:t>
            </a:r>
          </a:p>
          <a:p>
            <a:endParaRPr lang="en-US" b="1"/>
          </a:p>
          <a:p>
            <a:r>
              <a:rPr lang="en-US" b="1"/>
              <a:t>Prerequisites</a:t>
            </a:r>
          </a:p>
          <a:p>
            <a:pPr marL="171450" indent="-171450">
              <a:buFont typeface="Arial" panose="020B0604020202020204" pitchFamily="34" charset="0"/>
              <a:buChar char="•"/>
            </a:pPr>
            <a:r>
              <a:rPr lang="en-US" b="0"/>
              <a:t>Basic familiarity with the Power Automate for desktop console and flow designer.</a:t>
            </a:r>
          </a:p>
          <a:p>
            <a:pPr marL="171450" indent="-171450">
              <a:buFont typeface="Arial" panose="020B0604020202020204" pitchFamily="34" charset="0"/>
              <a:buChar char="•"/>
            </a:pPr>
            <a:r>
              <a:rPr lang="en-US" b="0"/>
              <a:t>Basic familiarity with flow development and variables.</a:t>
            </a:r>
          </a:p>
          <a:p>
            <a:pPr marL="171450" indent="-171450">
              <a:buFont typeface="Arial" panose="020B0604020202020204" pitchFamily="34" charset="0"/>
              <a:buChar char="•"/>
            </a:pPr>
            <a:r>
              <a:rPr lang="en-US" b="0"/>
              <a:t>Basic familiarity with the UI elements pane.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2042764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863758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a:solidFill>
                  <a:srgbClr val="171717"/>
                </a:solidFill>
                <a:effectLst/>
                <a:latin typeface="Segoe UI" panose="020B0502040204020203" pitchFamily="34" charset="0"/>
              </a:rPr>
              <a:t>Also, to handle an existing flow, right-click on it and choose between starting, editing, renaming, and deleting it. If the flow is currently running, the additional option to stop it is available.</a:t>
            </a:r>
            <a:endParaRPr lang="en-US" sz="900" b="1"/>
          </a:p>
          <a:p>
            <a:endParaRPr lang="en-US" sz="900" b="1"/>
          </a:p>
          <a:p>
            <a:r>
              <a:rPr lang="en-US" sz="900" b="1"/>
              <a:t>Note:</a:t>
            </a:r>
            <a:r>
              <a:rPr lang="zh-CN" altLang="en-US" sz="900"/>
              <a:t> </a:t>
            </a:r>
            <a:endParaRPr lang="en-US" sz="900"/>
          </a:p>
          <a:p>
            <a:r>
              <a:rPr lang="en-US" sz="900"/>
              <a:t>Environments are spaces to store, manage, and share your organization's business data, apps, chatbots, and flows. They also serve as containers to separate apps that might have different roles, security requirements, or target audiences.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2734661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create a UI element, follow the following steps:</a:t>
            </a:r>
          </a:p>
          <a:p>
            <a:pPr marL="228600" indent="-228600">
              <a:buFont typeface="+mj-lt"/>
              <a:buAutoNum type="arabicPeriod"/>
            </a:pPr>
            <a:r>
              <a:rPr lang="en-US"/>
              <a:t>Open the action's properties and select the </a:t>
            </a:r>
            <a:r>
              <a:rPr lang="en-US" b="1"/>
              <a:t>UI element </a:t>
            </a:r>
            <a:r>
              <a:rPr lang="en-US"/>
              <a:t>drop-down menu.</a:t>
            </a:r>
          </a:p>
          <a:p>
            <a:pPr marL="228600" indent="-228600">
              <a:buFont typeface="+mj-lt"/>
              <a:buAutoNum type="arabicPeriod"/>
            </a:pPr>
            <a:r>
              <a:rPr lang="en-US"/>
              <a:t>Select one of the already created UI elements or create a new one through the </a:t>
            </a:r>
            <a:r>
              <a:rPr lang="en-US" b="1"/>
              <a:t>Add UI element </a:t>
            </a:r>
            <a:r>
              <a:rPr lang="en-US"/>
              <a:t>button.</a:t>
            </a:r>
          </a:p>
          <a:p>
            <a:pPr marL="228600" indent="-228600">
              <a:buFont typeface="+mj-lt"/>
              <a:buAutoNum type="arabicPeriod"/>
            </a:pPr>
            <a:r>
              <a:rPr lang="en-US"/>
              <a:t>If you chose to create a new one, use the </a:t>
            </a:r>
            <a:r>
              <a:rPr lang="en-US" b="1"/>
              <a:t>Live helpers </a:t>
            </a:r>
            <a:r>
              <a:rPr lang="en-US"/>
              <a:t>(red boxes) to select the desired component.</a:t>
            </a:r>
          </a:p>
          <a:p>
            <a:pPr marL="228600" indent="-228600">
              <a:buFont typeface="+mj-lt"/>
              <a:buAutoNum type="arabicPeriod"/>
            </a:pPr>
            <a:r>
              <a:rPr lang="en-US"/>
              <a:t>Press </a:t>
            </a:r>
            <a:r>
              <a:rPr lang="en-US" b="1"/>
              <a:t>Ctrl + left-click </a:t>
            </a:r>
            <a:r>
              <a:rPr lang="en-US"/>
              <a:t>while the desired component is selected to create a new UI element for it.</a:t>
            </a:r>
          </a:p>
          <a:p>
            <a:pPr marL="228600" indent="-228600">
              <a:buFont typeface="+mj-lt"/>
              <a:buAutoNum type="arabicPeriod"/>
            </a:pPr>
            <a:r>
              <a:rPr lang="en-US"/>
              <a:t>Confirm the selection in the </a:t>
            </a:r>
            <a:r>
              <a:rPr lang="en-US" b="1"/>
              <a:t>Tracking session </a:t>
            </a:r>
            <a:r>
              <a:rPr lang="en-US"/>
              <a:t>dialog.</a:t>
            </a:r>
          </a:p>
          <a:p>
            <a:pPr marL="0" indent="0">
              <a:buFont typeface="+mj-lt"/>
              <a:buNone/>
            </a:pPr>
            <a:endParaRPr lang="en-US"/>
          </a:p>
          <a:p>
            <a:pPr marL="0" indent="0">
              <a:buFont typeface="+mj-lt"/>
              <a:buNone/>
            </a:pPr>
            <a:r>
              <a:rPr lang="en-US" b="1"/>
              <a:t>Click link on web page</a:t>
            </a:r>
          </a:p>
          <a:p>
            <a:pPr marL="0" indent="0">
              <a:buFont typeface="+mj-lt"/>
              <a:buNone/>
            </a:pPr>
            <a:r>
              <a:rPr lang="en-US"/>
              <a:t>In some cases, you might need to navigate manually to a web page by clicking a link instead of using the </a:t>
            </a:r>
            <a:r>
              <a:rPr lang="en-US" b="1"/>
              <a:t>Go to web page </a:t>
            </a:r>
            <a:r>
              <a:rPr lang="en-US"/>
              <a:t>action. In these cases, you can use the </a:t>
            </a:r>
            <a:r>
              <a:rPr lang="en-US" b="1"/>
              <a:t>Click link on web page</a:t>
            </a:r>
            <a:r>
              <a:rPr lang="en-US"/>
              <a:t> action that enables you to select links or other clickable components on web pages.</a:t>
            </a:r>
          </a:p>
          <a:p>
            <a:pPr marL="0" indent="0">
              <a:buFont typeface="+mj-lt"/>
              <a:buNone/>
            </a:pPr>
            <a:r>
              <a:rPr lang="en-US"/>
              <a:t>In the action's properties, you have to populate a UI element describing the exact component to select and a browser instance.</a:t>
            </a:r>
          </a:p>
          <a:p>
            <a:pPr marL="0" indent="0">
              <a:buFont typeface="+mj-lt"/>
              <a:buNone/>
            </a:pPr>
            <a:endParaRPr lang="en-US"/>
          </a:p>
          <a:p>
            <a:pPr marL="0" indent="0">
              <a:buFont typeface="+mj-lt"/>
              <a:buNone/>
            </a:pPr>
            <a:r>
              <a:rPr lang="en-US" b="1"/>
              <a:t>Click download link on web page</a:t>
            </a:r>
          </a:p>
          <a:p>
            <a:pPr marL="0" indent="0">
              <a:buFont typeface="+mj-lt"/>
              <a:buNone/>
            </a:pPr>
            <a:r>
              <a:rPr lang="en-US"/>
              <a:t>If you want to click a download link, you can use the </a:t>
            </a:r>
            <a:r>
              <a:rPr lang="en-US" b="1"/>
              <a:t>Click download link on web page </a:t>
            </a:r>
            <a:r>
              <a:rPr lang="en-US"/>
              <a:t>action instead of the </a:t>
            </a:r>
            <a:r>
              <a:rPr lang="en-US" b="1"/>
              <a:t>Click link on web page</a:t>
            </a:r>
            <a:r>
              <a:rPr lang="en-US"/>
              <a:t> action. Apart from the link selection itself, this action automatically handles the pop-up dialog boxes and saves the downloaded file in a specified folder.</a:t>
            </a:r>
          </a:p>
          <a:p>
            <a:pPr marL="0" indent="0">
              <a:buFont typeface="+mj-lt"/>
              <a:buNone/>
            </a:pPr>
            <a:r>
              <a:rPr lang="en-US"/>
              <a:t>Like the </a:t>
            </a:r>
            <a:r>
              <a:rPr lang="en-US" b="1"/>
              <a:t>Click link on web page </a:t>
            </a:r>
            <a:r>
              <a:rPr lang="en-US"/>
              <a:t>action, </a:t>
            </a:r>
            <a:r>
              <a:rPr lang="en-US" b="0"/>
              <a:t>the </a:t>
            </a:r>
            <a:r>
              <a:rPr lang="en-US" b="1"/>
              <a:t>Click download link on web page </a:t>
            </a:r>
            <a:r>
              <a:rPr lang="en-US"/>
              <a:t>action requires a browser instance and a UI element describing the link.</a:t>
            </a:r>
          </a:p>
          <a:p>
            <a:pPr marL="0" indent="0">
              <a:buFont typeface="+mj-lt"/>
              <a:buNone/>
            </a:pPr>
            <a:endParaRPr lang="en-US"/>
          </a:p>
          <a:p>
            <a:pPr marL="0" indent="0">
              <a:buFont typeface="+mj-lt"/>
              <a:buNone/>
            </a:pPr>
            <a:r>
              <a:rPr lang="en-US" b="1"/>
              <a:t>Hover mouse over element on web page</a:t>
            </a:r>
          </a:p>
          <a:p>
            <a:pPr marL="0" indent="0">
              <a:buFont typeface="+mj-lt"/>
              <a:buNone/>
            </a:pPr>
            <a:r>
              <a:rPr lang="en-US"/>
              <a:t>While automating business procedures, you might want to relocate the mouse pointer to a specific element on a web page. A typical case where you need this functionality is the expansion of </a:t>
            </a:r>
            <a:r>
              <a:rPr lang="en-US" err="1"/>
              <a:t>hoverable</a:t>
            </a:r>
            <a:r>
              <a:rPr lang="en-US"/>
              <a:t> menus.</a:t>
            </a:r>
          </a:p>
          <a:p>
            <a:pPr marL="0" indent="0">
              <a:buFont typeface="+mj-lt"/>
              <a:buNone/>
            </a:pPr>
            <a:r>
              <a:rPr lang="en-US"/>
              <a:t>To achieve this functionality, you can use the </a:t>
            </a:r>
            <a:r>
              <a:rPr lang="en-US" b="1"/>
              <a:t>Hover mouse over element on web page </a:t>
            </a:r>
            <a:r>
              <a:rPr lang="en-US"/>
              <a:t>action. Inside the action, you have to specify the browser instance and a UI element describing the component to hover over.</a:t>
            </a:r>
          </a:p>
          <a:p>
            <a:pPr marL="0" indent="0">
              <a:buFont typeface="+mj-lt"/>
              <a:buNone/>
            </a:pPr>
            <a:endParaRPr lang="en-US"/>
          </a:p>
          <a:p>
            <a:pPr marL="0" indent="0">
              <a:buFont typeface="+mj-lt"/>
              <a:buNone/>
            </a:pPr>
            <a:r>
              <a:rPr lang="en-US" b="1"/>
              <a:t>Populate text field on web page</a:t>
            </a:r>
          </a:p>
          <a:p>
            <a:pPr marL="0" indent="0">
              <a:buFont typeface="+mj-lt"/>
              <a:buNone/>
            </a:pPr>
            <a:r>
              <a:rPr lang="en-US"/>
              <a:t>While filling forms, it is common to populate text fields. To automate procedures that populate this kind of fields, you can use the </a:t>
            </a:r>
            <a:r>
              <a:rPr lang="en-US" b="1"/>
              <a:t>Populate text field on web page</a:t>
            </a:r>
            <a:r>
              <a:rPr lang="en-US"/>
              <a:t> action.</a:t>
            </a:r>
          </a:p>
          <a:p>
            <a:pPr marL="0" indent="0">
              <a:buFont typeface="+mj-lt"/>
              <a:buNone/>
            </a:pPr>
            <a:r>
              <a:rPr lang="en-US"/>
              <a:t>In the action's properties, you have to set the text to write, the browser instance, and the UI element describing the text field. Additionally, you can determine whether the action will emulate typing.</a:t>
            </a:r>
          </a:p>
          <a:p>
            <a:pPr marL="0" indent="0">
              <a:buFont typeface="+mj-lt"/>
              <a:buNone/>
            </a:pPr>
            <a:endParaRPr lang="en-US"/>
          </a:p>
          <a:p>
            <a:pPr marL="0" indent="0">
              <a:buFont typeface="+mj-lt"/>
              <a:buNone/>
            </a:pPr>
            <a:r>
              <a:rPr lang="en-US" b="1"/>
              <a:t>Focus text field on web page</a:t>
            </a:r>
          </a:p>
          <a:p>
            <a:pPr marL="0" indent="0">
              <a:buFont typeface="+mj-lt"/>
              <a:buNone/>
            </a:pPr>
            <a:r>
              <a:rPr lang="en-US"/>
              <a:t>Although Power Automate for desktop provides an action to populate text fields automatically, you might want to just set the input focus on them.</a:t>
            </a:r>
          </a:p>
          <a:p>
            <a:pPr marL="0" indent="0">
              <a:buFont typeface="+mj-lt"/>
              <a:buNone/>
            </a:pPr>
            <a:r>
              <a:rPr lang="en-US"/>
              <a:t>The platform enables you to do that through the </a:t>
            </a:r>
            <a:r>
              <a:rPr lang="en-US" b="1"/>
              <a:t>Focus text field on web page </a:t>
            </a:r>
            <a:r>
              <a:rPr lang="en-US"/>
              <a:t>action. In the action's properties, you have to populate a UI element describing the text box and a browser instance.</a:t>
            </a:r>
          </a:p>
          <a:p>
            <a:pPr marL="0" indent="0">
              <a:buFont typeface="+mj-lt"/>
              <a:buNone/>
            </a:pPr>
            <a:endParaRPr lang="en-US"/>
          </a:p>
          <a:p>
            <a:pPr marL="0" indent="0">
              <a:buFont typeface="+mj-lt"/>
              <a:buNone/>
            </a:pPr>
            <a:r>
              <a:rPr lang="en-US" b="1"/>
              <a:t>Set checkbox state on web page and select radio button on web page</a:t>
            </a:r>
          </a:p>
          <a:p>
            <a:pPr marL="0" indent="0">
              <a:buFont typeface="+mj-lt"/>
              <a:buNone/>
            </a:pPr>
            <a:r>
              <a:rPr lang="en-US"/>
              <a:t>Except for text fields, the majority of the web forms contain checkboxes and radio buttons.</a:t>
            </a:r>
          </a:p>
          <a:p>
            <a:pPr marL="171450" indent="-171450">
              <a:buFont typeface="Arial" panose="020B0604020202020204" pitchFamily="34" charset="0"/>
              <a:buChar char="•"/>
            </a:pPr>
            <a:r>
              <a:rPr lang="en-US"/>
              <a:t>To enable or disable checkboxes, you can use the </a:t>
            </a:r>
            <a:r>
              <a:rPr lang="en-US" b="1"/>
              <a:t>Set checkbox state on web page </a:t>
            </a:r>
            <a:r>
              <a:rPr lang="en-US"/>
              <a:t>action. This action requires the checkbox's desired state, a browser instance, and a UI element describing the check box.</a:t>
            </a:r>
          </a:p>
          <a:p>
            <a:pPr marL="171450" indent="-171450">
              <a:buFont typeface="Arial" panose="020B0604020202020204" pitchFamily="34" charset="0"/>
              <a:buChar char="•"/>
            </a:pPr>
            <a:r>
              <a:rPr lang="en-US"/>
              <a:t>To select a radio button, use the </a:t>
            </a:r>
            <a:r>
              <a:rPr lang="en-US" b="1"/>
              <a:t>Select radio button on web page</a:t>
            </a:r>
            <a:r>
              <a:rPr lang="en-US"/>
              <a:t> action. Like the </a:t>
            </a:r>
            <a:r>
              <a:rPr lang="en-US" b="1"/>
              <a:t>Set checkbox state on web page </a:t>
            </a:r>
            <a:r>
              <a:rPr lang="en-US"/>
              <a:t>action, you have to define a browser instance and a UI element describing the button.</a:t>
            </a:r>
          </a:p>
          <a:p>
            <a:pPr marL="0" indent="0">
              <a:buFont typeface="+mj-lt"/>
              <a:buNone/>
            </a:pPr>
            <a:endParaRPr lang="en-US"/>
          </a:p>
          <a:p>
            <a:pPr marL="0" indent="0">
              <a:buFont typeface="+mj-lt"/>
              <a:buNone/>
            </a:pPr>
            <a:r>
              <a:rPr lang="en-US" b="1"/>
              <a:t>Set drop-down list value on web page</a:t>
            </a:r>
          </a:p>
          <a:p>
            <a:pPr marL="0" indent="0">
              <a:buFont typeface="+mj-lt"/>
              <a:buNone/>
            </a:pPr>
            <a:r>
              <a:rPr lang="en-US"/>
              <a:t>Some relatively common components in webpages and web forms are the drop-down lists. Drop-down lists allow you to select a single option from a provided list of options. To automate these components, you can use the </a:t>
            </a:r>
            <a:r>
              <a:rPr lang="en-US" b="1"/>
              <a:t>Set drop-down list value on web page </a:t>
            </a:r>
            <a:r>
              <a:rPr lang="en-US"/>
              <a:t>action.</a:t>
            </a:r>
          </a:p>
          <a:p>
            <a:pPr marL="0" indent="0">
              <a:buFont typeface="+mj-lt"/>
              <a:buNone/>
            </a:pPr>
            <a:r>
              <a:rPr lang="en-US"/>
              <a:t>This action enables you to select the desired option through its name or index. In the action's properties, you have to populate a browser instance and a UI element describing the drop-down list.</a:t>
            </a:r>
          </a:p>
          <a:p>
            <a:pPr marL="0" indent="0">
              <a:buFont typeface="+mj-lt"/>
              <a:buNone/>
            </a:pPr>
            <a:endParaRPr lang="en-US"/>
          </a:p>
          <a:p>
            <a:pPr marL="0" indent="0">
              <a:buFont typeface="+mj-lt"/>
              <a:buNone/>
            </a:pPr>
            <a:r>
              <a:rPr lang="en-US" b="1"/>
              <a:t>Press button on web page</a:t>
            </a:r>
          </a:p>
          <a:p>
            <a:pPr marL="0" indent="0">
              <a:buFont typeface="+mj-lt"/>
              <a:buNone/>
            </a:pPr>
            <a:r>
              <a:rPr lang="en-US"/>
              <a:t>The last action to handle web forms is the </a:t>
            </a:r>
            <a:r>
              <a:rPr lang="en-US" b="1"/>
              <a:t>Press button on web page </a:t>
            </a:r>
            <a:r>
              <a:rPr lang="en-US"/>
              <a:t>action. Through this action, you can press buttons on web pages. To specify the button to press, you have to create a UI element, while the action also requires a browser instance.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2191590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a:t>Get details of web page:</a:t>
            </a:r>
          </a:p>
          <a:p>
            <a:pPr marL="0" indent="0">
              <a:buFont typeface="+mj-lt"/>
              <a:buNone/>
            </a:pPr>
            <a:r>
              <a:rPr lang="en-US"/>
              <a:t>Through this action, you can retrieve descriptive details about web pages, such as its title, metadata keywords, and description. In the action's properties, you have to specify the browser instance and the desired information to retrieve.</a:t>
            </a:r>
          </a:p>
          <a:p>
            <a:pPr marL="0" indent="0">
              <a:buFont typeface="+mj-lt"/>
              <a:buNone/>
            </a:pPr>
            <a:endParaRPr lang="en-US"/>
          </a:p>
          <a:p>
            <a:pPr marL="0" indent="0">
              <a:buFont typeface="+mj-lt"/>
              <a:buNone/>
            </a:pPr>
            <a:r>
              <a:rPr lang="en-US" b="1"/>
              <a:t>Get details of element on web page:</a:t>
            </a:r>
            <a:endParaRPr lang="en-US"/>
          </a:p>
          <a:p>
            <a:pPr marL="0" indent="0">
              <a:buFont typeface="+mj-lt"/>
              <a:buNone/>
            </a:pPr>
            <a:r>
              <a:rPr lang="en-US"/>
              <a:t>This action requires a browser instance and a UI element describing the element.</a:t>
            </a:r>
          </a:p>
          <a:p>
            <a:pPr marL="0" indent="0">
              <a:buFont typeface="+mj-lt"/>
              <a:buNone/>
            </a:pPr>
            <a:endParaRPr lang="en-US"/>
          </a:p>
          <a:p>
            <a:pPr marL="0" indent="0">
              <a:buFont typeface="+mj-lt"/>
              <a:buNone/>
            </a:pPr>
            <a:r>
              <a:rPr lang="en-US" b="1"/>
              <a:t>Take screenshot of web page:</a:t>
            </a:r>
          </a:p>
          <a:p>
            <a:pPr marL="0" indent="0">
              <a:buFont typeface="+mj-lt"/>
              <a:buNone/>
            </a:pPr>
            <a:r>
              <a:rPr lang="en-US"/>
              <a:t>Deploying this action, you can take a screenshot of the entire web page or a specific element. The action allows you to store the taken screenshot to the clipboard or a file.</a:t>
            </a:r>
          </a:p>
          <a:p>
            <a:pPr marL="0" indent="0">
              <a:buFont typeface="+mj-lt"/>
              <a:buNone/>
            </a:pPr>
            <a:endParaRPr lang="en-US"/>
          </a:p>
          <a:p>
            <a:pPr marL="0" indent="0">
              <a:buFont typeface="+mj-lt"/>
              <a:buNone/>
            </a:pPr>
            <a:r>
              <a:rPr lang="en-US" b="1"/>
              <a:t>Advanced data extraction</a:t>
            </a:r>
          </a:p>
          <a:p>
            <a:pPr marL="171450" indent="-171450">
              <a:buFont typeface="Arial" panose="020B0604020202020204" pitchFamily="34" charset="0"/>
              <a:buChar char="•"/>
            </a:pPr>
            <a:r>
              <a:rPr lang="en-US"/>
              <a:t>To specify which data to extract, you have to launch a browser window while the </a:t>
            </a:r>
            <a:r>
              <a:rPr lang="en-US" b="1"/>
              <a:t>Extract data from web page </a:t>
            </a:r>
            <a:r>
              <a:rPr lang="en-US"/>
              <a:t>is open and wait for the </a:t>
            </a:r>
            <a:r>
              <a:rPr lang="en-US" b="1"/>
              <a:t>Live web helper</a:t>
            </a:r>
            <a:r>
              <a:rPr lang="en-US"/>
              <a:t> dialog to appear.</a:t>
            </a:r>
          </a:p>
          <a:p>
            <a:pPr marL="171450" indent="-171450">
              <a:buFont typeface="Arial" panose="020B0604020202020204" pitchFamily="34" charset="0"/>
              <a:buChar char="•"/>
            </a:pPr>
            <a:r>
              <a:rPr lang="en-US"/>
              <a:t>While the platform displays the </a:t>
            </a:r>
            <a:r>
              <a:rPr lang="en-US" b="1"/>
              <a:t>Live web helper </a:t>
            </a:r>
            <a:r>
              <a:rPr lang="en-US"/>
              <a:t>dialog, right-click on the desired element, select </a:t>
            </a:r>
            <a:r>
              <a:rPr lang="en-US" b="1"/>
              <a:t>Extract element value</a:t>
            </a:r>
            <a:r>
              <a:rPr lang="en-US"/>
              <a:t>, and choose the property you want to extract.</a:t>
            </a:r>
          </a:p>
          <a:p>
            <a:pPr marL="171450" indent="-171450">
              <a:buFont typeface="Arial" panose="020B0604020202020204" pitchFamily="34" charset="0"/>
              <a:buChar char="•"/>
            </a:pPr>
            <a:r>
              <a:rPr lang="en-US"/>
              <a:t>If you repeat the selection for another corresponding value, the action will extract a list containing each related element's respective value.</a:t>
            </a:r>
          </a:p>
          <a:p>
            <a:pPr marL="171450" indent="-171450">
              <a:buFont typeface="Arial" panose="020B0604020202020204" pitchFamily="34" charset="0"/>
              <a:buChar char="•"/>
            </a:pPr>
            <a:r>
              <a:rPr lang="en-US"/>
              <a:t>If you select an additional value, Power Automate for desktop will return a data table containing each element's corresponding data in the list.</a:t>
            </a:r>
          </a:p>
          <a:p>
            <a:pPr marL="171450" indent="-171450">
              <a:buFont typeface="Arial" panose="020B0604020202020204" pitchFamily="34" charset="0"/>
              <a:buChar char="•"/>
            </a:pPr>
            <a:r>
              <a:rPr lang="en-US"/>
              <a:t>To extract data spread throughout multiple pages, right-click on the website's pager button and select </a:t>
            </a:r>
            <a:r>
              <a:rPr lang="en-US" b="1"/>
              <a:t>Set element as pager</a:t>
            </a:r>
            <a:r>
              <a:rPr lang="en-US"/>
              <a:t>.</a:t>
            </a:r>
          </a:p>
          <a:p>
            <a:pPr marL="171450" indent="-171450">
              <a:buFont typeface="Arial" panose="020B0604020202020204" pitchFamily="34" charset="0"/>
              <a:buChar char="•"/>
            </a:pPr>
            <a:r>
              <a:rPr lang="en-US"/>
              <a:t>If you want to modify the CSS selectors manually, select the </a:t>
            </a:r>
            <a:r>
              <a:rPr lang="en-US" b="1"/>
              <a:t>Advanced settings </a:t>
            </a:r>
            <a:r>
              <a:rPr lang="en-US"/>
              <a:t>option. Manually selector editing allows you to create complex selectors when the automatic selection doesn't satisfy your needs.</a:t>
            </a:r>
          </a:p>
          <a:p>
            <a:pPr marL="171450" indent="-171450">
              <a:buFont typeface="Arial" panose="020B0604020202020204" pitchFamily="34" charset="0"/>
              <a:buChar char="•"/>
            </a:pPr>
            <a:r>
              <a:rPr lang="en-US"/>
              <a:t>To discard a selection you have made, select the </a:t>
            </a:r>
            <a:r>
              <a:rPr lang="en-US" b="1"/>
              <a:t>Reset</a:t>
            </a:r>
            <a:r>
              <a:rPr lang="en-US"/>
              <a:t> button on the </a:t>
            </a:r>
            <a:r>
              <a:rPr lang="en-US" b="1"/>
              <a:t>Live web helper </a:t>
            </a:r>
            <a:r>
              <a:rPr lang="en-US"/>
              <a:t>dialog.</a:t>
            </a:r>
          </a:p>
          <a:p>
            <a:pPr marL="171450" indent="-171450">
              <a:buFont typeface="Arial" panose="020B0604020202020204" pitchFamily="34" charset="0"/>
              <a:buChar char="•"/>
            </a:pPr>
            <a:r>
              <a:rPr lang="en-US"/>
              <a:t>Lastly, you can select the </a:t>
            </a:r>
            <a:r>
              <a:rPr lang="en-US" b="1"/>
              <a:t>Refresh</a:t>
            </a:r>
            <a:r>
              <a:rPr lang="en-US"/>
              <a:t> button to highlight which data to extract based on the current selection. You can take advantage of this feature when you want to repeat a similar extraction for multiple pages.</a:t>
            </a:r>
          </a:p>
          <a:p>
            <a:pPr marL="0" indent="0">
              <a:buFont typeface="+mj-lt"/>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88805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161616"/>
                </a:solidFill>
                <a:effectLst/>
                <a:latin typeface="Segoe UI" panose="020B0502040204020203" pitchFamily="34" charset="0"/>
              </a:rPr>
              <a:t>To set a pager for the data extraction, select or right-click the respective pager element and select </a:t>
            </a:r>
            <a:r>
              <a:rPr lang="en-US" b="1" i="0">
                <a:solidFill>
                  <a:srgbClr val="161616"/>
                </a:solidFill>
                <a:effectLst/>
                <a:latin typeface="Segoe UI" panose="020B0502040204020203" pitchFamily="34" charset="0"/>
              </a:rPr>
              <a:t>Set element as pager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205258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a:t>Download from web</a:t>
            </a:r>
          </a:p>
          <a:p>
            <a:pPr marL="0" indent="0">
              <a:buFont typeface="+mj-lt"/>
              <a:buNone/>
            </a:pPr>
            <a:r>
              <a:rPr lang="en-US"/>
              <a:t>Through the </a:t>
            </a:r>
            <a:r>
              <a:rPr lang="en-US" b="1"/>
              <a:t>Download from web</a:t>
            </a:r>
            <a:r>
              <a:rPr lang="en-US"/>
              <a:t> action, you can download text and files from web pages. To use this action, you need to specify the URL of the desired page and the appropriate method (GET or POST).</a:t>
            </a:r>
          </a:p>
          <a:p>
            <a:pPr marL="0" indent="0">
              <a:buFont typeface="+mj-lt"/>
              <a:buNone/>
            </a:pPr>
            <a:r>
              <a:rPr lang="en-US"/>
              <a:t>The action stores the returned text into a variable, while the downloaded files are saved locally.</a:t>
            </a:r>
          </a:p>
          <a:p>
            <a:pPr marL="0" indent="0">
              <a:buFont typeface="+mj-lt"/>
              <a:buNone/>
            </a:pPr>
            <a:endParaRPr lang="en-US"/>
          </a:p>
          <a:p>
            <a:pPr marL="0" indent="0">
              <a:buFont typeface="+mj-lt"/>
              <a:buNone/>
            </a:pPr>
            <a:r>
              <a:rPr lang="en-US" b="1"/>
              <a:t>Invoke web service</a:t>
            </a:r>
          </a:p>
          <a:p>
            <a:pPr marL="0" indent="0">
              <a:buFont typeface="+mj-lt"/>
              <a:buNone/>
            </a:pPr>
            <a:r>
              <a:rPr lang="en-US"/>
              <a:t>In case you want to communicate directly with web services and APIs to reduce the complexity of your flows, you can use the </a:t>
            </a:r>
            <a:r>
              <a:rPr lang="en-US" b="1"/>
              <a:t>Invoke web service </a:t>
            </a:r>
            <a:r>
              <a:rPr lang="en-US"/>
              <a:t>action.</a:t>
            </a:r>
          </a:p>
          <a:p>
            <a:pPr marL="0" indent="0">
              <a:buFont typeface="+mj-lt"/>
              <a:buNone/>
            </a:pPr>
            <a:r>
              <a:rPr lang="en-US"/>
              <a:t>Every web service comes with API documentation that specifies the appropriate input parameters. The use of invalid parameters might cause an exception.</a:t>
            </a:r>
          </a:p>
          <a:p>
            <a:pPr marL="0" indent="0">
              <a:buFont typeface="+mj-lt"/>
              <a:buNone/>
            </a:pPr>
            <a:r>
              <a:rPr lang="en-US"/>
              <a:t>The action stores the text responses into a variable, while the retrieved files are saved locally.</a:t>
            </a:r>
          </a:p>
          <a:p>
            <a:pPr marL="0" indent="0">
              <a:buFont typeface="+mj-lt"/>
              <a:buNone/>
            </a:pPr>
            <a:endParaRPr lang="en-US"/>
          </a:p>
          <a:p>
            <a:pPr marL="0" indent="0">
              <a:buFont typeface="+mj-lt"/>
              <a:buNone/>
            </a:pPr>
            <a:r>
              <a:rPr lang="en-US" b="1"/>
              <a:t>Run JavaScript function on web page</a:t>
            </a:r>
          </a:p>
          <a:p>
            <a:pPr marL="0" indent="0">
              <a:buFont typeface="+mj-lt"/>
              <a:buNone/>
            </a:pPr>
            <a:r>
              <a:rPr lang="en-US"/>
              <a:t>If you want to execute custom behavior through scripts, you can use the </a:t>
            </a:r>
            <a:r>
              <a:rPr lang="en-US" b="1"/>
              <a:t>Run JavaScript function on web page </a:t>
            </a:r>
            <a:r>
              <a:rPr lang="en-US"/>
              <a:t>action. This action accepts a browser instance and a JavaScript function as inputs and then stores the result of the implementation in a produced variable.</a:t>
            </a:r>
          </a:p>
          <a:p>
            <a:pPr marL="0" indent="0">
              <a:buFont typeface="+mj-lt"/>
              <a:buNone/>
            </a:pPr>
            <a:r>
              <a:rPr lang="en-US"/>
              <a:t>The JavaScript function field automatically creates the structure of a predefined JavaScript function.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5427081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https://learn.microsoft.com/en-us/training/modules/pad-web/6-exercise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527404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8766091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029207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944758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559300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75334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271028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In our example flow, for instance, the Excel file to be processed may not exist in the path specified because it may not have been moved from its initial path to the working one we have entered in the flow. If we know the initial path, we could configure the </a:t>
            </a:r>
            <a:r>
              <a:rPr lang="en-US" b="1"/>
              <a:t>Launch Excel </a:t>
            </a:r>
            <a:r>
              <a:rPr lang="en-US"/>
              <a:t>action so that, if it fails to open the file, it will attempt to open it from its initial path.</a:t>
            </a:r>
          </a:p>
          <a:p>
            <a:pPr marL="228600" indent="-228600">
              <a:buFont typeface="+mj-lt"/>
              <a:buAutoNum type="arabicPeriod"/>
            </a:pPr>
            <a:r>
              <a:rPr lang="en-US"/>
              <a:t>To achieve this, we will double-click on the action to edit it</a:t>
            </a:r>
          </a:p>
          <a:p>
            <a:pPr marL="228600" indent="-228600">
              <a:buFont typeface="+mj-lt"/>
              <a:buAutoNum type="arabicPeriod"/>
            </a:pPr>
            <a:r>
              <a:rPr lang="en-US"/>
              <a:t>And press the </a:t>
            </a:r>
            <a:r>
              <a:rPr lang="en-US" b="1"/>
              <a:t>On error</a:t>
            </a:r>
            <a:r>
              <a:rPr lang="en-US"/>
              <a:t> button</a:t>
            </a:r>
          </a:p>
          <a:p>
            <a:pPr marL="228600" indent="-228600">
              <a:buFont typeface="+mj-lt"/>
              <a:buAutoNum type="arabicPeriod"/>
            </a:pPr>
            <a:r>
              <a:rPr lang="en-US"/>
              <a:t>The selected options will take effect when this action encounters an exception. To open a file in a different path, we will have to create a new </a:t>
            </a:r>
            <a:r>
              <a:rPr lang="en-US" err="1"/>
              <a:t>subflow</a:t>
            </a:r>
            <a:r>
              <a:rPr lang="en-US"/>
              <a:t> that does exactly that</a:t>
            </a:r>
          </a:p>
          <a:p>
            <a:pPr marL="228600" indent="-228600">
              <a:buFont typeface="+mj-lt"/>
              <a:buAutoNum type="arabicPeriod"/>
            </a:pPr>
            <a:r>
              <a:rPr lang="en-US"/>
              <a:t>Then configure the previous action’s exception handling accordingly, by pressing </a:t>
            </a:r>
            <a:r>
              <a:rPr lang="en-US" b="1"/>
              <a:t>New rule </a:t>
            </a:r>
            <a:r>
              <a:rPr lang="en-US"/>
              <a:t>and selecting </a:t>
            </a:r>
            <a:r>
              <a:rPr lang="en-US" b="1"/>
              <a:t>Run </a:t>
            </a:r>
            <a:r>
              <a:rPr lang="en-US" b="1" err="1"/>
              <a:t>subflow</a:t>
            </a:r>
            <a:endParaRPr lang="en-US" b="1"/>
          </a:p>
          <a:p>
            <a:pPr marL="228600" indent="-228600">
              <a:buFont typeface="+mj-lt"/>
              <a:buAutoNum type="arabicPeriod"/>
            </a:pPr>
            <a:r>
              <a:rPr lang="en-US"/>
              <a:t>Configured as above, if the Excel file cannot be opened in its usual path, the Alternative Path </a:t>
            </a:r>
            <a:r>
              <a:rPr lang="en-US" err="1"/>
              <a:t>subflow</a:t>
            </a:r>
            <a:r>
              <a:rPr lang="en-US"/>
              <a:t> will run, opening the file in its alternative path; then, the flow will resume running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346712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2589162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161616"/>
                </a:solidFill>
                <a:effectLst/>
                <a:latin typeface="Segoe UI" panose="020B0502040204020203" pitchFamily="34" charset="0"/>
              </a:rPr>
              <a:t>Go to next action</a:t>
            </a:r>
            <a:r>
              <a:rPr lang="en-US" b="0" i="0">
                <a:solidFill>
                  <a:srgbClr val="161616"/>
                </a:solidFill>
                <a:effectLst/>
                <a:latin typeface="Segoe UI" panose="020B0502040204020203" pitchFamily="34" charset="0"/>
              </a:rPr>
              <a:t>: Runs the following action in order.</a:t>
            </a:r>
          </a:p>
          <a:p>
            <a:pPr algn="l">
              <a:buFont typeface="Arial" panose="020B0604020202020204" pitchFamily="34" charset="0"/>
              <a:buChar char="•"/>
            </a:pPr>
            <a:r>
              <a:rPr lang="en-US" b="1" i="0">
                <a:solidFill>
                  <a:srgbClr val="161616"/>
                </a:solidFill>
                <a:effectLst/>
                <a:latin typeface="Segoe UI" panose="020B0502040204020203" pitchFamily="34" charset="0"/>
              </a:rPr>
              <a:t>Repeat action</a:t>
            </a:r>
            <a:r>
              <a:rPr lang="en-US" b="0" i="0">
                <a:solidFill>
                  <a:srgbClr val="161616"/>
                </a:solidFill>
                <a:effectLst/>
                <a:latin typeface="Segoe UI" panose="020B0502040204020203" pitchFamily="34" charset="0"/>
              </a:rPr>
              <a:t>: Repeats the action until it runs successfully.</a:t>
            </a:r>
          </a:p>
          <a:p>
            <a:pPr algn="l">
              <a:buFont typeface="Arial" panose="020B0604020202020204" pitchFamily="34" charset="0"/>
              <a:buChar char="•"/>
            </a:pPr>
            <a:r>
              <a:rPr lang="en-US" b="1" i="0">
                <a:solidFill>
                  <a:srgbClr val="161616"/>
                </a:solidFill>
                <a:effectLst/>
                <a:latin typeface="Segoe UI" panose="020B0502040204020203" pitchFamily="34" charset="0"/>
              </a:rPr>
              <a:t>Go to label</a:t>
            </a:r>
            <a:r>
              <a:rPr lang="en-US" b="0" i="0">
                <a:solidFill>
                  <a:srgbClr val="161616"/>
                </a:solidFill>
                <a:effectLst/>
                <a:latin typeface="Segoe UI" panose="020B0502040204020203" pitchFamily="34" charset="0"/>
              </a:rPr>
              <a:t>: Run the desktop flow from a point defined by a </a:t>
            </a:r>
            <a:r>
              <a:rPr lang="en-US" b="1" i="0">
                <a:solidFill>
                  <a:srgbClr val="161616"/>
                </a:solidFill>
                <a:effectLst/>
                <a:latin typeface="Segoe UI" panose="020B0502040204020203" pitchFamily="34" charset="0"/>
              </a:rPr>
              <a:t>Label</a:t>
            </a:r>
            <a:r>
              <a:rPr lang="en-US" b="0" i="0">
                <a:solidFill>
                  <a:srgbClr val="161616"/>
                </a:solidFill>
                <a:effectLst/>
                <a:latin typeface="Segoe UI" panose="020B0502040204020203" pitchFamily="34" charset="0"/>
              </a:rPr>
              <a:t> action.</a:t>
            </a:r>
            <a:endParaRPr lang="en-US" b="1" i="0">
              <a:solidFill>
                <a:srgbClr val="161616"/>
              </a:solidFill>
              <a:effectLst/>
              <a:latin typeface="Segoe UI" panose="020B0502040204020203" pitchFamily="34" charset="0"/>
            </a:endParaRPr>
          </a:p>
          <a:p>
            <a:pPr algn="l">
              <a:buFont typeface="Arial" panose="020B0604020202020204" pitchFamily="34" charset="0"/>
              <a:buChar char="•"/>
            </a:pPr>
            <a:r>
              <a:rPr lang="en-US" b="1" i="0">
                <a:solidFill>
                  <a:srgbClr val="161616"/>
                </a:solidFill>
                <a:effectLst/>
                <a:latin typeface="Segoe UI" panose="020B0502040204020203" pitchFamily="34" charset="0"/>
              </a:rPr>
              <a:t>Set variable</a:t>
            </a:r>
            <a:r>
              <a:rPr lang="en-US" b="0" i="0">
                <a:solidFill>
                  <a:srgbClr val="161616"/>
                </a:solidFill>
                <a:effectLst/>
                <a:latin typeface="Segoe UI" panose="020B0502040204020203" pitchFamily="34" charset="0"/>
              </a:rPr>
              <a:t>: Sets the specified value to a selected variable.</a:t>
            </a:r>
          </a:p>
          <a:p>
            <a:pPr algn="l">
              <a:buFont typeface="Arial" panose="020B0604020202020204" pitchFamily="34" charset="0"/>
              <a:buChar char="•"/>
            </a:pPr>
            <a:r>
              <a:rPr lang="en-US" b="1" i="0">
                <a:solidFill>
                  <a:srgbClr val="161616"/>
                </a:solidFill>
                <a:effectLst/>
                <a:latin typeface="Segoe UI" panose="020B0502040204020203" pitchFamily="34" charset="0"/>
              </a:rPr>
              <a:t>Run </a:t>
            </a:r>
            <a:r>
              <a:rPr lang="en-US" b="1" i="0" err="1">
                <a:solidFill>
                  <a:srgbClr val="161616"/>
                </a:solidFill>
                <a:effectLst/>
                <a:latin typeface="Segoe UI" panose="020B0502040204020203" pitchFamily="34" charset="0"/>
              </a:rPr>
              <a:t>subflow</a:t>
            </a:r>
            <a:r>
              <a:rPr lang="en-US" b="0" i="0">
                <a:solidFill>
                  <a:srgbClr val="161616"/>
                </a:solidFill>
                <a:effectLst/>
                <a:latin typeface="Segoe UI" panose="020B0502040204020203" pitchFamily="34" charset="0"/>
              </a:rPr>
              <a:t>: Runs a specified </a:t>
            </a:r>
            <a:r>
              <a:rPr lang="en-US" b="0" i="0" err="1">
                <a:solidFill>
                  <a:srgbClr val="161616"/>
                </a:solidFill>
                <a:effectLst/>
                <a:latin typeface="Segoe UI" panose="020B0502040204020203" pitchFamily="34" charset="0"/>
              </a:rPr>
              <a:t>subflow</a:t>
            </a:r>
            <a:r>
              <a:rPr lang="en-US" b="0" i="0">
                <a:solidFill>
                  <a:srgbClr val="161616"/>
                </a:solidFill>
                <a:effectLst/>
                <a:latin typeface="Segoe UI" panose="020B0502040204020203" pitchFamily="34" charset="0"/>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43638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9395992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Get special folder</a:t>
            </a:r>
          </a:p>
          <a:p>
            <a:r>
              <a:rPr lang="en-US"/>
              <a:t>Under </a:t>
            </a:r>
            <a:r>
              <a:rPr lang="en-US" b="1"/>
              <a:t>Special folder name</a:t>
            </a:r>
            <a:r>
              <a:rPr lang="en-US"/>
              <a:t>, select the directory to retrieve, and its path will be displayed beneath. The action stores the path in a variable to use with other file and folder handling actions.</a:t>
            </a:r>
          </a:p>
          <a:p>
            <a:endParaRPr lang="en-US"/>
          </a:p>
          <a:p>
            <a:r>
              <a:rPr lang="en-US" b="1"/>
              <a:t>Create folder</a:t>
            </a:r>
            <a:endParaRPr lang="en-US"/>
          </a:p>
          <a:p>
            <a:r>
              <a:rPr lang="en-US"/>
              <a:t>Specify the directory where you want to create the folder and the name of the new folder. For example, the </a:t>
            </a:r>
            <a:r>
              <a:rPr lang="en-US" b="1"/>
              <a:t>Create folder </a:t>
            </a:r>
            <a:r>
              <a:rPr lang="en-US"/>
              <a:t>action can reference the output of the </a:t>
            </a:r>
            <a:r>
              <a:rPr lang="en-US" b="1"/>
              <a:t>Get special folder</a:t>
            </a:r>
            <a:r>
              <a:rPr lang="en-US"/>
              <a:t> action.</a:t>
            </a:r>
          </a:p>
          <a:p>
            <a:endParaRPr lang="en-US"/>
          </a:p>
          <a:p>
            <a:r>
              <a:rPr lang="en-US" b="1"/>
              <a:t>Copy folder</a:t>
            </a:r>
          </a:p>
          <a:p>
            <a:r>
              <a:rPr lang="en-US"/>
              <a:t>This action requires you to fill in the </a:t>
            </a:r>
            <a:r>
              <a:rPr lang="en-US" b="1"/>
              <a:t>Folder to copy </a:t>
            </a:r>
            <a:r>
              <a:rPr lang="en-US"/>
              <a:t>and </a:t>
            </a:r>
            <a:r>
              <a:rPr lang="en-US" b="1"/>
              <a:t>Destination folder</a:t>
            </a:r>
            <a:r>
              <a:rPr lang="en-US"/>
              <a:t> fields.</a:t>
            </a:r>
          </a:p>
          <a:p>
            <a:r>
              <a:rPr lang="en-US"/>
              <a:t>If a folder already exists with the same name as the one that you want to copy into the </a:t>
            </a:r>
            <a:r>
              <a:rPr lang="en-US" b="1"/>
              <a:t>Destination folder </a:t>
            </a:r>
            <a:r>
              <a:rPr lang="en-US"/>
              <a:t>field, use the </a:t>
            </a:r>
            <a:r>
              <a:rPr lang="en-US" b="1"/>
              <a:t>If folder exists </a:t>
            </a:r>
            <a:r>
              <a:rPr lang="en-US"/>
              <a:t>drop-down menu to set this option to </a:t>
            </a:r>
            <a:r>
              <a:rPr lang="en-US" b="1"/>
              <a:t>Overwrite</a:t>
            </a:r>
            <a:r>
              <a:rPr lang="en-US"/>
              <a:t> to overwrite the folder in the destination, or you can set it to </a:t>
            </a:r>
            <a:r>
              <a:rPr lang="en-US" b="1"/>
              <a:t>Do nothing</a:t>
            </a:r>
            <a:r>
              <a:rPr lang="en-US"/>
              <a:t>.</a:t>
            </a:r>
          </a:p>
          <a:p>
            <a:endParaRPr lang="en-US"/>
          </a:p>
          <a:p>
            <a:r>
              <a:rPr lang="en-US" b="1"/>
              <a:t>Move folder</a:t>
            </a:r>
          </a:p>
          <a:p>
            <a:r>
              <a:rPr lang="en-US"/>
              <a:t>Note that when you move rather than copy a folder, it is deleted from its original location. The folder to move and the destination folder are required inputs.</a:t>
            </a:r>
          </a:p>
          <a:p>
            <a:endParaRPr lang="en-US"/>
          </a:p>
          <a:p>
            <a:r>
              <a:rPr lang="en-US" b="1"/>
              <a:t>Rename folder</a:t>
            </a:r>
          </a:p>
          <a:p>
            <a:r>
              <a:rPr lang="en-US"/>
              <a:t>Specify a folder to rename and a new name.</a:t>
            </a:r>
          </a:p>
          <a:p>
            <a:endParaRPr lang="en-US"/>
          </a:p>
          <a:p>
            <a:r>
              <a:rPr lang="en-US" b="1"/>
              <a:t>Delete folder</a:t>
            </a:r>
          </a:p>
          <a:p>
            <a:r>
              <a:rPr lang="en-US"/>
              <a:t>If you want to delete only the contents of the folder rather than the actual folder, use the </a:t>
            </a:r>
            <a:r>
              <a:rPr lang="en-US" b="1"/>
              <a:t>Empty folder</a:t>
            </a:r>
            <a:r>
              <a:rPr lang="en-US"/>
              <a:t> action. Specify the folder by file path or variable.</a:t>
            </a:r>
          </a:p>
          <a:p>
            <a:endParaRPr lang="en-US"/>
          </a:p>
          <a:p>
            <a:r>
              <a:rPr lang="en-US" b="1"/>
              <a:t>Get subfolders in folder</a:t>
            </a:r>
          </a:p>
          <a:p>
            <a:pPr marL="171450" indent="-171450">
              <a:buFont typeface="Arial" panose="020B0604020202020204" pitchFamily="34" charset="0"/>
              <a:buChar char="•"/>
            </a:pPr>
            <a:r>
              <a:rPr lang="en-US"/>
              <a:t>This action will retrieve a list of folders inside the specified (parent) folder and will provide as output a list of folders.</a:t>
            </a:r>
          </a:p>
          <a:p>
            <a:pPr marL="171450" indent="-171450">
              <a:buFont typeface="Arial" panose="020B0604020202020204" pitchFamily="34" charset="0"/>
              <a:buChar char="•"/>
            </a:pPr>
            <a:r>
              <a:rPr lang="en-US"/>
              <a:t>Additionally, to filter the output by folder name, configure a </a:t>
            </a:r>
            <a:r>
              <a:rPr lang="en-US" b="1"/>
              <a:t>Folder filter</a:t>
            </a:r>
            <a:r>
              <a:rPr lang="en-US"/>
              <a:t>.</a:t>
            </a:r>
          </a:p>
          <a:p>
            <a:pPr marL="171450" indent="-171450">
              <a:buFont typeface="Arial" panose="020B0604020202020204" pitchFamily="34" charset="0"/>
              <a:buChar char="•"/>
            </a:pPr>
            <a:r>
              <a:rPr lang="en-US"/>
              <a:t>Include additional layers of subfolders by selecting the </a:t>
            </a:r>
            <a:r>
              <a:rPr lang="en-US" b="1"/>
              <a:t>Include subfolders </a:t>
            </a:r>
            <a:r>
              <a:rPr lang="en-US"/>
              <a:t>check box.</a:t>
            </a:r>
          </a:p>
          <a:p>
            <a:pPr marL="171450" indent="-171450">
              <a:buFont typeface="Arial" panose="020B0604020202020204" pitchFamily="34" charset="0"/>
              <a:buChar char="•"/>
            </a:pPr>
            <a:r>
              <a:rPr lang="en-US"/>
              <a:t>Set the action to fail if access is denied to any of the subfolders, or you can sort the output sequentially by three fields in the </a:t>
            </a:r>
            <a:r>
              <a:rPr lang="en-US" b="1"/>
              <a:t>Advanced</a:t>
            </a:r>
            <a:r>
              <a:rPr lang="en-US"/>
              <a:t> section. Selecting the </a:t>
            </a:r>
            <a:r>
              <a:rPr lang="en-US" b="1"/>
              <a:t>Descending</a:t>
            </a:r>
            <a:r>
              <a:rPr lang="en-US"/>
              <a:t> check box will sort the output by the selected field in descending order, as opposed to ascending order if the check box is cleared.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40214440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 b="1">
                <a:latin typeface="Segoe UI Light" panose="020B0502040204020203" pitchFamily="34" charset="0"/>
                <a:cs typeface="Segoe UI Light" panose="020B0502040204020203" pitchFamily="34" charset="0"/>
              </a:rPr>
              <a:t>Get files in folder</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The path of the folder is a required input and you can specify it as a variable.</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Optionally, you can filter files by using the </a:t>
            </a:r>
            <a:r>
              <a:rPr lang="en-US" sz="880" b="1">
                <a:latin typeface="Segoe UI Light" panose="020B0502040204020203" pitchFamily="34" charset="0"/>
                <a:cs typeface="Segoe UI Light" panose="020B0502040204020203" pitchFamily="34" charset="0"/>
              </a:rPr>
              <a:t>File filter</a:t>
            </a:r>
            <a:r>
              <a:rPr lang="en-US" sz="880" b="0">
                <a:latin typeface="Segoe UI Light" panose="020B0502040204020203" pitchFamily="34" charset="0"/>
                <a:cs typeface="Segoe UI Light" panose="020B0502040204020203" pitchFamily="34" charset="0"/>
              </a:rPr>
              <a:t> action.</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You can sort the output and set the action to </a:t>
            </a:r>
            <a:r>
              <a:rPr lang="en-US" sz="880" b="1">
                <a:latin typeface="Segoe UI Light" panose="020B0502040204020203" pitchFamily="34" charset="0"/>
                <a:cs typeface="Segoe UI Light" panose="020B0502040204020203" pitchFamily="34" charset="0"/>
              </a:rPr>
              <a:t>Fail upon denied access to any subfolder </a:t>
            </a:r>
            <a:r>
              <a:rPr lang="en-US" sz="880" b="0">
                <a:latin typeface="Segoe UI Light" panose="020B0502040204020203" pitchFamily="34" charset="0"/>
                <a:cs typeface="Segoe UI Light" panose="020B0502040204020203" pitchFamily="34" charset="0"/>
              </a:rPr>
              <a:t>in the </a:t>
            </a:r>
            <a:r>
              <a:rPr lang="en-US" sz="880" b="1">
                <a:latin typeface="Segoe UI Light" panose="020B0502040204020203" pitchFamily="34" charset="0"/>
                <a:cs typeface="Segoe UI Light" panose="020B0502040204020203" pitchFamily="34" charset="0"/>
              </a:rPr>
              <a:t>Advanced</a:t>
            </a:r>
            <a:r>
              <a:rPr lang="en-US" sz="880" b="0">
                <a:latin typeface="Segoe UI Light" panose="020B0502040204020203" pitchFamily="34" charset="0"/>
                <a:cs typeface="Segoe UI Light" panose="020B0502040204020203" pitchFamily="34" charset="0"/>
              </a:rPr>
              <a:t> section.</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Copy file(s)</a:t>
            </a:r>
          </a:p>
          <a:p>
            <a:r>
              <a:rPr lang="en-US" sz="880" b="0">
                <a:latin typeface="Segoe UI Light" panose="020B0502040204020203" pitchFamily="34" charset="0"/>
                <a:cs typeface="Segoe UI Light" panose="020B0502040204020203" pitchFamily="34" charset="0"/>
              </a:rPr>
              <a:t>These actions take as input a file, or a list of files, and a destination folder. Set </a:t>
            </a:r>
            <a:r>
              <a:rPr lang="en-US" sz="880" b="1">
                <a:latin typeface="Segoe UI Light" panose="020B0502040204020203" pitchFamily="34" charset="0"/>
                <a:cs typeface="Segoe UI Light" panose="020B0502040204020203" pitchFamily="34" charset="0"/>
              </a:rPr>
              <a:t>If file exists </a:t>
            </a:r>
            <a:r>
              <a:rPr lang="en-US" sz="880" b="0">
                <a:latin typeface="Segoe UI Light" panose="020B0502040204020203" pitchFamily="34" charset="0"/>
                <a:cs typeface="Segoe UI Light" panose="020B0502040204020203" pitchFamily="34" charset="0"/>
              </a:rPr>
              <a:t>to </a:t>
            </a:r>
            <a:r>
              <a:rPr lang="en-US" sz="880" b="1">
                <a:latin typeface="Segoe UI Light" panose="020B0502040204020203" pitchFamily="34" charset="0"/>
                <a:cs typeface="Segoe UI Light" panose="020B0502040204020203" pitchFamily="34" charset="0"/>
              </a:rPr>
              <a:t>Overwrite</a:t>
            </a:r>
            <a:r>
              <a:rPr lang="en-US" sz="880" b="0">
                <a:latin typeface="Segoe UI Light" panose="020B0502040204020203" pitchFamily="34" charset="0"/>
                <a:cs typeface="Segoe UI Light" panose="020B0502040204020203" pitchFamily="34" charset="0"/>
              </a:rPr>
              <a:t> or </a:t>
            </a:r>
            <a:r>
              <a:rPr lang="en-US" sz="880" b="1">
                <a:latin typeface="Segoe UI Light" panose="020B0502040204020203" pitchFamily="34" charset="0"/>
                <a:cs typeface="Segoe UI Light" panose="020B0502040204020203" pitchFamily="34" charset="0"/>
              </a:rPr>
              <a:t>Do nothing</a:t>
            </a:r>
            <a:r>
              <a:rPr lang="en-US" sz="880" b="0">
                <a:latin typeface="Segoe UI Light" panose="020B0502040204020203" pitchFamily="34" charset="0"/>
                <a:cs typeface="Segoe UI Light" panose="020B0502040204020203" pitchFamily="34" charset="0"/>
              </a:rPr>
              <a:t>.</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Move file(s)</a:t>
            </a:r>
          </a:p>
          <a:p>
            <a:r>
              <a:rPr lang="en-US" sz="880" b="0">
                <a:latin typeface="Segoe UI Light" panose="020B0502040204020203" pitchFamily="34" charset="0"/>
                <a:cs typeface="Segoe UI Light" panose="020B0502040204020203" pitchFamily="34" charset="0"/>
              </a:rPr>
              <a:t>These actions take as input a file, or a list of files, and a destination folder. Set </a:t>
            </a:r>
            <a:r>
              <a:rPr lang="en-US" sz="880" b="1">
                <a:latin typeface="Segoe UI Light" panose="020B0502040204020203" pitchFamily="34" charset="0"/>
                <a:cs typeface="Segoe UI Light" panose="020B0502040204020203" pitchFamily="34" charset="0"/>
              </a:rPr>
              <a:t>If file exists </a:t>
            </a:r>
            <a:r>
              <a:rPr lang="en-US" sz="880" b="0">
                <a:latin typeface="Segoe UI Light" panose="020B0502040204020203" pitchFamily="34" charset="0"/>
                <a:cs typeface="Segoe UI Light" panose="020B0502040204020203" pitchFamily="34" charset="0"/>
              </a:rPr>
              <a:t>to </a:t>
            </a:r>
            <a:r>
              <a:rPr lang="en-US" sz="880" b="1">
                <a:latin typeface="Segoe UI Light" panose="020B0502040204020203" pitchFamily="34" charset="0"/>
                <a:cs typeface="Segoe UI Light" panose="020B0502040204020203" pitchFamily="34" charset="0"/>
              </a:rPr>
              <a:t>Overwrite</a:t>
            </a:r>
            <a:r>
              <a:rPr lang="en-US" sz="880" b="0">
                <a:latin typeface="Segoe UI Light" panose="020B0502040204020203" pitchFamily="34" charset="0"/>
                <a:cs typeface="Segoe UI Light" panose="020B0502040204020203" pitchFamily="34" charset="0"/>
              </a:rPr>
              <a:t> or </a:t>
            </a:r>
            <a:r>
              <a:rPr lang="en-US" sz="880" b="1">
                <a:latin typeface="Segoe UI Light" panose="020B0502040204020203" pitchFamily="34" charset="0"/>
                <a:cs typeface="Segoe UI Light" panose="020B0502040204020203" pitchFamily="34" charset="0"/>
              </a:rPr>
              <a:t>Do nothing</a:t>
            </a:r>
            <a:r>
              <a:rPr lang="en-US" sz="880" b="0">
                <a:latin typeface="Segoe UI Light" panose="020B0502040204020203" pitchFamily="34" charset="0"/>
                <a:cs typeface="Segoe UI Light" panose="020B0502040204020203" pitchFamily="34" charset="0"/>
              </a:rPr>
              <a:t>.</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Delete file(s)</a:t>
            </a:r>
          </a:p>
          <a:p>
            <a:r>
              <a:rPr lang="en-US" sz="880" b="0">
                <a:latin typeface="Segoe UI Light" panose="020B0502040204020203" pitchFamily="34" charset="0"/>
                <a:cs typeface="Segoe UI Light" panose="020B0502040204020203" pitchFamily="34" charset="0"/>
              </a:rPr>
              <a:t>It requires the file or list of files as input.</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Rename files</a:t>
            </a:r>
          </a:p>
          <a:p>
            <a:r>
              <a:rPr lang="en-US" sz="880" b="0">
                <a:latin typeface="Segoe UI Light" panose="020B0502040204020203" pitchFamily="34" charset="0"/>
                <a:cs typeface="Segoe UI Light" panose="020B0502040204020203" pitchFamily="34" charset="0"/>
              </a:rPr>
              <a:t>This action contains a variety of ways to dynamically alter a file name. As with the previous actions, the required input is a file or list of files. Additional requirements depend on the option that is selected in the </a:t>
            </a:r>
            <a:r>
              <a:rPr lang="en-US" sz="880" b="1">
                <a:latin typeface="Segoe UI Light" panose="020B0502040204020203" pitchFamily="34" charset="0"/>
                <a:cs typeface="Segoe UI Light" panose="020B0502040204020203" pitchFamily="34" charset="0"/>
              </a:rPr>
              <a:t>Rename scheme </a:t>
            </a:r>
            <a:r>
              <a:rPr lang="en-US" sz="880" b="0">
                <a:latin typeface="Segoe UI Light" panose="020B0502040204020203" pitchFamily="34" charset="0"/>
                <a:cs typeface="Segoe UI Light" panose="020B0502040204020203" pitchFamily="34" charset="0"/>
              </a:rPr>
              <a:t>drop-down menu.</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Read text from file</a:t>
            </a:r>
          </a:p>
          <a:p>
            <a:r>
              <a:rPr lang="en-US" sz="880" b="0">
                <a:latin typeface="Segoe UI Light" panose="020B0502040204020203" pitchFamily="34" charset="0"/>
                <a:cs typeface="Segoe UI Light" panose="020B0502040204020203" pitchFamily="34" charset="0"/>
              </a:rPr>
              <a:t>This action stores text from a .txt file in a variable. The required input is a .txt file, and the file content is stored as a single text value or as a list. Select a list, and each line of text in the file will be an item in the list. Also, you can select the encoding of the input file from a list of options.</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Write text to file</a:t>
            </a:r>
          </a:p>
          <a:p>
            <a:r>
              <a:rPr lang="en-US" sz="880" b="0">
                <a:latin typeface="Segoe UI Light" panose="020B0502040204020203" pitchFamily="34" charset="0"/>
                <a:cs typeface="Segoe UI Light" panose="020B0502040204020203" pitchFamily="34" charset="0"/>
              </a:rPr>
              <a:t>This action requires the path for the text file and the text to append. You can also select to append a new line at the end of the written text. If the file exists, you can select to either overwrite the existing content or append it to the file.</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Read from CSV file</a:t>
            </a:r>
          </a:p>
          <a:p>
            <a:r>
              <a:rPr lang="en-US" sz="880" b="0">
                <a:latin typeface="Segoe UI Light" panose="020B0502040204020203" pitchFamily="34" charset="0"/>
                <a:cs typeface="Segoe UI Light" panose="020B0502040204020203" pitchFamily="34" charset="0"/>
              </a:rPr>
              <a:t>The action requires the path to the .csv file and the encoding of the file. The output is a </a:t>
            </a:r>
            <a:r>
              <a:rPr lang="en-US" sz="880" b="1" err="1">
                <a:latin typeface="Segoe UI Light" panose="020B0502040204020203" pitchFamily="34" charset="0"/>
                <a:cs typeface="Segoe UI Light" panose="020B0502040204020203" pitchFamily="34" charset="0"/>
              </a:rPr>
              <a:t>DataTable</a:t>
            </a:r>
            <a:r>
              <a:rPr lang="en-US" sz="880" b="0">
                <a:latin typeface="Segoe UI Light" panose="020B0502040204020203" pitchFamily="34" charset="0"/>
                <a:cs typeface="Segoe UI Light" panose="020B0502040204020203" pitchFamily="34" charset="0"/>
              </a:rPr>
              <a:t> type variable with the contents of the .csv file.</a:t>
            </a:r>
          </a:p>
          <a:p>
            <a:r>
              <a:rPr lang="en-US" sz="880" b="0">
                <a:latin typeface="Segoe UI Light" panose="020B0502040204020203" pitchFamily="34" charset="0"/>
                <a:cs typeface="Segoe UI Light" panose="020B0502040204020203" pitchFamily="34" charset="0"/>
              </a:rPr>
              <a:t>The Advanced section includes multiple options for handling the data in the .csv file:</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Trim (remove whitespaces from the beginning and end) the value in each cell to ensure consistency of data and remove redundancy. </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If the First line contains column names check box is selected, the first line will not be stored in the output variable. </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Additionally, you can change the columns separator if a different symbol is used in the file.</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Write to CSV file</a:t>
            </a:r>
          </a:p>
          <a:p>
            <a:r>
              <a:rPr lang="en-US" sz="880" b="0">
                <a:latin typeface="Segoe UI Light" panose="020B0502040204020203" pitchFamily="34" charset="0"/>
                <a:cs typeface="Segoe UI Light" panose="020B0502040204020203" pitchFamily="34" charset="0"/>
              </a:rPr>
              <a:t>Specifying the path of the file and the variable to write are required inputs.</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Get file path part</a:t>
            </a:r>
          </a:p>
          <a:p>
            <a:r>
              <a:rPr lang="en-US" sz="880" b="0">
                <a:latin typeface="Segoe UI Light" panose="020B0502040204020203" pitchFamily="34" charset="0"/>
                <a:cs typeface="Segoe UI Light" panose="020B0502040204020203" pitchFamily="34" charset="0"/>
              </a:rPr>
              <a:t>Requires a file path as input and breaks it down into multiple components, which are all stored as variables.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7960729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Launch Excel</a:t>
            </a:r>
          </a:p>
          <a:p>
            <a:pPr marL="171450" indent="-171450">
              <a:buFont typeface="Arial" panose="020B0604020202020204" pitchFamily="34" charset="0"/>
              <a:buChar char="•"/>
            </a:pPr>
            <a:r>
              <a:rPr lang="en-US"/>
              <a:t>To open a new Excel file, under </a:t>
            </a:r>
            <a:r>
              <a:rPr lang="en-US" b="1"/>
              <a:t>Launch Excel</a:t>
            </a:r>
            <a:r>
              <a:rPr lang="en-US"/>
              <a:t>, select </a:t>
            </a:r>
            <a:r>
              <a:rPr lang="en-US" b="1"/>
              <a:t>with a blank document</a:t>
            </a:r>
            <a:r>
              <a:rPr lang="en-US"/>
              <a:t>.</a:t>
            </a:r>
          </a:p>
          <a:p>
            <a:pPr marL="171450" indent="-171450">
              <a:buFont typeface="Arial" panose="020B0604020202020204" pitchFamily="34" charset="0"/>
              <a:buChar char="•"/>
            </a:pPr>
            <a:r>
              <a:rPr lang="en-US"/>
              <a:t>Alternatively, launch Excel with an existing file by changing the </a:t>
            </a:r>
            <a:r>
              <a:rPr lang="en-US" b="1"/>
              <a:t>Launch Excel</a:t>
            </a:r>
            <a:r>
              <a:rPr lang="en-US"/>
              <a:t> setting to </a:t>
            </a:r>
            <a:r>
              <a:rPr lang="en-US" b="1"/>
              <a:t>and open the following document</a:t>
            </a:r>
            <a:r>
              <a:rPr lang="en-US"/>
              <a:t>. Enter a </a:t>
            </a:r>
            <a:r>
              <a:rPr lang="en-US" b="1"/>
              <a:t>Document path</a:t>
            </a:r>
            <a:r>
              <a:rPr lang="en-US"/>
              <a:t>, or browse for and select a file.</a:t>
            </a:r>
          </a:p>
          <a:p>
            <a:pPr marL="0" indent="0">
              <a:buFont typeface="Arial" panose="020B0604020202020204" pitchFamily="34" charset="0"/>
              <a:buNone/>
            </a:pPr>
            <a:endParaRPr lang="en-US"/>
          </a:p>
          <a:p>
            <a:pPr marL="0" indent="0">
              <a:buFont typeface="Arial" panose="020B0604020202020204" pitchFamily="34" charset="0"/>
              <a:buNone/>
            </a:pPr>
            <a:r>
              <a:rPr lang="en-US" b="1"/>
              <a:t>Attach to running </a:t>
            </a:r>
            <a:r>
              <a:rPr lang="en-US" b="1" err="1"/>
              <a:t>Exce</a:t>
            </a:r>
            <a:endParaRPr lang="en-US" b="1"/>
          </a:p>
          <a:p>
            <a:pPr marL="0" indent="0">
              <a:buFont typeface="Arial" panose="020B0604020202020204" pitchFamily="34" charset="0"/>
              <a:buNone/>
            </a:pPr>
            <a:r>
              <a:rPr lang="en-US"/>
              <a:t>Use an already opened Excel file as an instance with the </a:t>
            </a:r>
            <a:r>
              <a:rPr lang="en-US" b="1"/>
              <a:t>Attach to running Excel </a:t>
            </a:r>
            <a:r>
              <a:rPr lang="en-US"/>
              <a:t>action. With this action, specify the </a:t>
            </a:r>
            <a:r>
              <a:rPr lang="en-US" b="1"/>
              <a:t>Document name</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7020059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410777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8929080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To write an entire table to Excel, set a data table as </a:t>
            </a:r>
            <a:r>
              <a:rPr lang="en-US" b="1"/>
              <a:t>Value to write</a:t>
            </a:r>
            <a:r>
              <a:rPr lang="en-US"/>
              <a:t>. The specified or active cell is the upper-left cell of the written table.</a:t>
            </a:r>
          </a:p>
          <a:p>
            <a:pPr marL="171450" indent="-171450">
              <a:buFont typeface="Arial" panose="020B0604020202020204" pitchFamily="34" charset="0"/>
              <a:buChar char="•"/>
            </a:pPr>
            <a:r>
              <a:rPr lang="en-US"/>
              <a:t>The </a:t>
            </a:r>
            <a:r>
              <a:rPr lang="en-US" b="1"/>
              <a:t>Write to Excel worksheet </a:t>
            </a:r>
            <a:r>
              <a:rPr lang="en-US"/>
              <a:t>action accepts as input a previously defined Excel instance and doesn't return any outputs.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759700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519378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4652138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34085554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Launch and close Outlook</a:t>
            </a:r>
          </a:p>
          <a:p>
            <a:pPr marL="0" indent="0">
              <a:buFont typeface="Arial" panose="020B0604020202020204" pitchFamily="34" charset="0"/>
              <a:buNone/>
            </a:pPr>
            <a:r>
              <a:rPr lang="en-US"/>
              <a:t>Before deploying any Outlook actions, use the </a:t>
            </a:r>
            <a:r>
              <a:rPr lang="en-US" b="1"/>
              <a:t>Launch Outlook </a:t>
            </a:r>
            <a:r>
              <a:rPr lang="en-US"/>
              <a:t>action to launch Outlook and create an instance variable of it. This action doesn't require any parameters, while the other Outlook actions require the created instance.</a:t>
            </a:r>
          </a:p>
          <a:p>
            <a:pPr marL="0" indent="0">
              <a:buFont typeface="Arial" panose="020B0604020202020204" pitchFamily="34" charset="0"/>
              <a:buNone/>
            </a:pPr>
            <a:r>
              <a:rPr lang="en-US"/>
              <a:t>When you no longer need the created instance in the flow, deploy the </a:t>
            </a:r>
            <a:r>
              <a:rPr lang="en-US" b="1"/>
              <a:t>Close Outlook </a:t>
            </a:r>
            <a:r>
              <a:rPr lang="en-US"/>
              <a:t>action to close it.</a:t>
            </a:r>
          </a:p>
          <a:p>
            <a:pPr marL="0" indent="0">
              <a:buFont typeface="Arial" panose="020B0604020202020204" pitchFamily="34" charset="0"/>
              <a:buNone/>
            </a:pPr>
            <a:endParaRPr lang="en-US"/>
          </a:p>
          <a:p>
            <a:pPr marL="0" indent="0">
              <a:buFont typeface="Arial" panose="020B0604020202020204" pitchFamily="34" charset="0"/>
              <a:buNone/>
            </a:pPr>
            <a:r>
              <a:rPr lang="en-US" b="1"/>
              <a:t>Retrieve email messages from Outlook</a:t>
            </a:r>
          </a:p>
          <a:p>
            <a:pPr marL="0" indent="0">
              <a:buFont typeface="Arial" panose="020B0604020202020204" pitchFamily="34" charset="0"/>
              <a:buNone/>
            </a:pPr>
            <a:r>
              <a:rPr lang="en-US"/>
              <a:t>To limit the retrieved emails, you can filter them according to their parent folder, state, or keywords included in various fields. If the retrieved emails contain attachments, the action allows you to save the files locally on your desktop.</a:t>
            </a:r>
          </a:p>
          <a:p>
            <a:pPr marL="0" indent="0">
              <a:buFont typeface="Arial" panose="020B0604020202020204" pitchFamily="34" charset="0"/>
              <a:buNone/>
            </a:pPr>
            <a:endParaRPr lang="en-US"/>
          </a:p>
          <a:p>
            <a:pPr marL="0" indent="0">
              <a:buFont typeface="Arial" panose="020B0604020202020204" pitchFamily="34" charset="0"/>
              <a:buNone/>
            </a:pPr>
            <a:r>
              <a:rPr lang="en-US" b="1"/>
              <a:t>Send email message through Outlook</a:t>
            </a:r>
          </a:p>
          <a:p>
            <a:pPr marL="0" indent="0">
              <a:buFont typeface="Arial" panose="020B0604020202020204" pitchFamily="34" charset="0"/>
              <a:buNone/>
            </a:pPr>
            <a:r>
              <a:rPr lang="en-US"/>
              <a:t>In the action's properties, you can specify the following elements:</a:t>
            </a:r>
          </a:p>
          <a:p>
            <a:pPr marL="171450" indent="-171450">
              <a:buFont typeface="Arial" panose="020B0604020202020204" pitchFamily="34" charset="0"/>
              <a:buChar char="•"/>
            </a:pPr>
            <a:r>
              <a:rPr lang="en-US"/>
              <a:t>Sender</a:t>
            </a:r>
          </a:p>
          <a:p>
            <a:pPr marL="171450" indent="-171450">
              <a:buFont typeface="Arial" panose="020B0604020202020204" pitchFamily="34" charset="0"/>
              <a:buChar char="•"/>
            </a:pPr>
            <a:r>
              <a:rPr lang="en-US"/>
              <a:t>Recipient</a:t>
            </a:r>
          </a:p>
          <a:p>
            <a:pPr marL="171450" indent="-171450">
              <a:buFont typeface="Arial" panose="020B0604020202020204" pitchFamily="34" charset="0"/>
              <a:buChar char="•"/>
            </a:pPr>
            <a:r>
              <a:rPr lang="en-US"/>
              <a:t>CC and BCC recipients</a:t>
            </a:r>
          </a:p>
          <a:p>
            <a:pPr marL="171450" indent="-171450">
              <a:buFont typeface="Arial" panose="020B0604020202020204" pitchFamily="34" charset="0"/>
              <a:buChar char="•"/>
            </a:pPr>
            <a:r>
              <a:rPr lang="en-US"/>
              <a:t>Subject and body of the new email</a:t>
            </a:r>
          </a:p>
          <a:p>
            <a:pPr marL="0" indent="0">
              <a:buFont typeface="Arial" panose="020B0604020202020204" pitchFamily="34" charset="0"/>
              <a:buNone/>
            </a:pPr>
            <a:r>
              <a:rPr lang="en-US"/>
              <a:t>Optionally, you can write the email body in HTML and attach files to the message. To attach a file, populate the file path or a variable containing the file (or a list of files) in the </a:t>
            </a:r>
            <a:r>
              <a:rPr lang="en-US" b="1"/>
              <a:t>Attachment(s)</a:t>
            </a:r>
            <a:r>
              <a:rPr lang="en-US"/>
              <a:t> field.</a:t>
            </a:r>
          </a:p>
          <a:p>
            <a:pPr marL="0" indent="0">
              <a:buFont typeface="Arial" panose="020B0604020202020204" pitchFamily="34" charset="0"/>
              <a:buNone/>
            </a:pPr>
            <a:endParaRPr lang="en-US"/>
          </a:p>
          <a:p>
            <a:pPr marL="0" indent="0">
              <a:buFont typeface="Arial" panose="020B0604020202020204" pitchFamily="34" charset="0"/>
              <a:buNone/>
            </a:pPr>
            <a:r>
              <a:rPr lang="en-US" b="1"/>
              <a:t>Process email messages in Outlook</a:t>
            </a:r>
          </a:p>
          <a:p>
            <a:pPr marL="0" indent="0">
              <a:buFont typeface="Arial" panose="020B0604020202020204" pitchFamily="34" charset="0"/>
              <a:buNone/>
            </a:pPr>
            <a:r>
              <a:rPr lang="en-US"/>
              <a:t>This action runs a series of essential email handling operations, such as deleting, marking as unread, and moving messages to other folders.</a:t>
            </a:r>
          </a:p>
          <a:p>
            <a:pPr marL="0" indent="0">
              <a:buFont typeface="Arial" panose="020B0604020202020204" pitchFamily="34" charset="0"/>
              <a:buNone/>
            </a:pPr>
            <a:r>
              <a:rPr lang="en-US"/>
              <a:t>To use this action, you have to set a list of emails as input. This list can be created by the </a:t>
            </a:r>
            <a:r>
              <a:rPr lang="en-US" b="1"/>
              <a:t>Retrieve email messages from Outlook </a:t>
            </a:r>
            <a:r>
              <a:rPr lang="en-US"/>
              <a:t>action.</a:t>
            </a:r>
          </a:p>
          <a:p>
            <a:pPr marL="0" indent="0">
              <a:buFont typeface="Arial" panose="020B0604020202020204" pitchFamily="34" charset="0"/>
              <a:buNone/>
            </a:pPr>
            <a:endParaRPr lang="en-US"/>
          </a:p>
          <a:p>
            <a:pPr marL="0" indent="0">
              <a:buFont typeface="Arial" panose="020B0604020202020204" pitchFamily="34" charset="0"/>
              <a:buNone/>
            </a:pPr>
            <a:r>
              <a:rPr lang="en-US" b="1"/>
              <a:t>Save Outlook email messages</a:t>
            </a:r>
          </a:p>
          <a:p>
            <a:pPr marL="0" indent="0">
              <a:buFont typeface="Arial" panose="020B0604020202020204" pitchFamily="34" charset="0"/>
              <a:buNone/>
            </a:pPr>
            <a:r>
              <a:rPr lang="en-US"/>
              <a:t>This action requires a list of emails that can be retrieved using the </a:t>
            </a:r>
            <a:r>
              <a:rPr lang="en-US" b="1"/>
              <a:t>Retrieve email messages from Outlook </a:t>
            </a:r>
            <a:r>
              <a:rPr lang="en-US"/>
              <a:t>action.</a:t>
            </a:r>
          </a:p>
          <a:p>
            <a:pPr marL="0" indent="0">
              <a:buFont typeface="Arial" panose="020B0604020202020204" pitchFamily="34" charset="0"/>
              <a:buNone/>
            </a:pPr>
            <a:r>
              <a:rPr lang="en-US"/>
              <a:t>You can save the extracted emails into various file types, such as Outlook Message, HTML, and text. To name the files manually, select </a:t>
            </a:r>
            <a:r>
              <a:rPr lang="en-US" b="1"/>
              <a:t>Custom</a:t>
            </a:r>
            <a:r>
              <a:rPr lang="en-US"/>
              <a:t> in the </a:t>
            </a:r>
            <a:r>
              <a:rPr lang="en-US" b="1"/>
              <a:t>File name </a:t>
            </a:r>
            <a:r>
              <a:rPr lang="en-US"/>
              <a:t>dropdown menu and populate the </a:t>
            </a:r>
            <a:r>
              <a:rPr lang="en-US" b="1"/>
              <a:t>Save as </a:t>
            </a:r>
            <a:r>
              <a:rPr lang="en-US"/>
              <a:t>field.</a:t>
            </a:r>
          </a:p>
          <a:p>
            <a:pPr marL="0" indent="0">
              <a:buFont typeface="Arial" panose="020B0604020202020204" pitchFamily="34" charset="0"/>
              <a:buNone/>
            </a:pPr>
            <a:endParaRPr lang="en-US"/>
          </a:p>
          <a:p>
            <a:pPr marL="0" indent="0">
              <a:buFont typeface="Arial" panose="020B0604020202020204" pitchFamily="34" charset="0"/>
              <a:buNone/>
            </a:pPr>
            <a:r>
              <a:rPr lang="en-US" b="1"/>
              <a:t>Respond to Outlook message</a:t>
            </a:r>
          </a:p>
          <a:p>
            <a:pPr marL="0" indent="0">
              <a:buFont typeface="Arial" panose="020B0604020202020204" pitchFamily="34" charset="0"/>
              <a:buNone/>
            </a:pPr>
            <a:r>
              <a:rPr lang="en-US"/>
              <a:t>This action responds to an Outlook message by replying, replying to all, or forwarding.</a:t>
            </a:r>
          </a:p>
          <a:p>
            <a:pPr marL="0" indent="0">
              <a:buFont typeface="Arial" panose="020B0604020202020204" pitchFamily="34" charset="0"/>
              <a:buNone/>
            </a:pPr>
            <a:r>
              <a:rPr lang="en-US"/>
              <a:t>In the action's properties, you have to populate an email variable. You can use an individual element of an email list retrieved with the </a:t>
            </a:r>
            <a:r>
              <a:rPr lang="en-US" b="1"/>
              <a:t>Retrieve email messages from Outlook </a:t>
            </a:r>
            <a:r>
              <a:rPr lang="en-US"/>
              <a:t>action.</a:t>
            </a:r>
          </a:p>
          <a:p>
            <a:pPr marL="0" indent="0">
              <a:buFont typeface="Arial" panose="020B0604020202020204" pitchFamily="34" charset="0"/>
              <a:buNone/>
            </a:pPr>
            <a:r>
              <a:rPr lang="en-US"/>
              <a:t>Apart from text, the action allows you to attach files to your replying message. To attach a file, populate the file path or a variable containing the file (or a list of files) in the </a:t>
            </a:r>
            <a:r>
              <a:rPr lang="en-US" b="1"/>
              <a:t>Attachment(s)</a:t>
            </a:r>
            <a:r>
              <a:rPr lang="en-US"/>
              <a:t> field.</a:t>
            </a:r>
          </a:p>
          <a:p>
            <a:pPr marL="0" indent="0">
              <a:buFont typeface="Arial" panose="020B0604020202020204" pitchFamily="34" charset="0"/>
              <a:buNone/>
            </a:pPr>
            <a:r>
              <a:rPr lang="en-US"/>
              <a:t>If you select to forward an email, you should also populate the primary recipient, as well as the CC and BCC recipients.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6563341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Connect to an Exchange server</a:t>
            </a:r>
          </a:p>
          <a:p>
            <a:pPr marL="0" indent="0">
              <a:buFont typeface="Arial" panose="020B0604020202020204" pitchFamily="34" charset="0"/>
              <a:buNone/>
            </a:pPr>
            <a:r>
              <a:rPr lang="en-US"/>
              <a:t>In the action's properties, you can set the Exchange server's version and select whether the server will be detected automatically through the email address.</a:t>
            </a:r>
          </a:p>
          <a:p>
            <a:pPr marL="0" indent="0">
              <a:buFont typeface="Arial" panose="020B0604020202020204" pitchFamily="34" charset="0"/>
              <a:buNone/>
            </a:pPr>
            <a:r>
              <a:rPr lang="en-US"/>
              <a:t>Additionally, you can choose between setting the credentials to the Exchange default or specifying them manually. The action stores the established connection to a variable for late use in other Exchange actions.</a:t>
            </a:r>
          </a:p>
          <a:p>
            <a:pPr marL="0" indent="0">
              <a:buFont typeface="Arial" panose="020B0604020202020204" pitchFamily="34" charset="0"/>
              <a:buNone/>
            </a:pPr>
            <a:endParaRPr lang="en-US"/>
          </a:p>
          <a:p>
            <a:pPr marL="0" indent="0">
              <a:buFont typeface="Arial" panose="020B0604020202020204" pitchFamily="34" charset="0"/>
              <a:buNone/>
            </a:pPr>
            <a:r>
              <a:rPr lang="en-US" b="1"/>
              <a:t>Retrieve Exchange email messages</a:t>
            </a:r>
          </a:p>
          <a:p>
            <a:pPr marL="0" indent="0">
              <a:buFont typeface="Arial" panose="020B0604020202020204" pitchFamily="34" charset="0"/>
              <a:buNone/>
            </a:pPr>
            <a:r>
              <a:rPr lang="en-US"/>
              <a:t>To limit the retrieved emails, you can filter them according to their parent folder, state, or keywords included in various fields. If the retrieved emails contain attachments, the action allows you to save the files locally on your desktop.</a:t>
            </a:r>
          </a:p>
          <a:p>
            <a:pPr marL="0" indent="0">
              <a:buFont typeface="Arial" panose="020B0604020202020204" pitchFamily="34" charset="0"/>
              <a:buNone/>
            </a:pPr>
            <a:endParaRPr lang="en-US"/>
          </a:p>
          <a:p>
            <a:pPr marL="0" indent="0">
              <a:buFont typeface="Arial" panose="020B0604020202020204" pitchFamily="34" charset="0"/>
              <a:buNone/>
            </a:pPr>
            <a:r>
              <a:rPr lang="en-US" b="1"/>
              <a:t>Send an Exchange email message</a:t>
            </a:r>
          </a:p>
          <a:p>
            <a:pPr marL="0" indent="0">
              <a:buFont typeface="Arial" panose="020B0604020202020204" pitchFamily="34" charset="0"/>
              <a:buNone/>
            </a:pPr>
            <a:r>
              <a:rPr lang="en-US"/>
              <a:t>To send an email message, deploy the Send Exchange email message action, that creates and sends new email messages through a previously established Exchange server connection.</a:t>
            </a:r>
          </a:p>
          <a:p>
            <a:pPr marL="0" indent="0">
              <a:buFont typeface="Arial" panose="020B0604020202020204" pitchFamily="34" charset="0"/>
              <a:buNone/>
            </a:pPr>
            <a:r>
              <a:rPr lang="en-US"/>
              <a:t>In the action's properties, you can specify the following elements:</a:t>
            </a:r>
          </a:p>
          <a:p>
            <a:pPr marL="171450" indent="-171450">
              <a:buFont typeface="Arial" panose="020B0604020202020204" pitchFamily="34" charset="0"/>
              <a:buChar char="•"/>
            </a:pPr>
            <a:r>
              <a:rPr lang="en-US"/>
              <a:t>Sender</a:t>
            </a:r>
          </a:p>
          <a:p>
            <a:pPr marL="171450" indent="-171450">
              <a:buFont typeface="Arial" panose="020B0604020202020204" pitchFamily="34" charset="0"/>
              <a:buChar char="•"/>
            </a:pPr>
            <a:r>
              <a:rPr lang="en-US"/>
              <a:t>Sender's display name</a:t>
            </a:r>
          </a:p>
          <a:p>
            <a:pPr marL="171450" indent="-171450">
              <a:buFont typeface="Arial" panose="020B0604020202020204" pitchFamily="34" charset="0"/>
              <a:buChar char="•"/>
            </a:pPr>
            <a:r>
              <a:rPr lang="en-US"/>
              <a:t>Recipient</a:t>
            </a:r>
          </a:p>
          <a:p>
            <a:pPr marL="171450" indent="-171450">
              <a:buFont typeface="Arial" panose="020B0604020202020204" pitchFamily="34" charset="0"/>
              <a:buChar char="•"/>
            </a:pPr>
            <a:r>
              <a:rPr lang="en-US"/>
              <a:t>CC and BCC recipients</a:t>
            </a:r>
          </a:p>
          <a:p>
            <a:pPr marL="171450" indent="-171450">
              <a:buFont typeface="Arial" panose="020B0604020202020204" pitchFamily="34" charset="0"/>
              <a:buChar char="•"/>
            </a:pPr>
            <a:r>
              <a:rPr lang="en-US"/>
              <a:t>Subject and body of the new email</a:t>
            </a:r>
          </a:p>
          <a:p>
            <a:pPr marL="0" indent="0">
              <a:buFont typeface="Arial" panose="020B0604020202020204" pitchFamily="34" charset="0"/>
              <a:buNone/>
            </a:pPr>
            <a:r>
              <a:rPr lang="en-US"/>
              <a:t>Optionally, you can write the email body in HTML and attach files to the message. To attach a file, populate the file path or a variable containing the file (or a list of files) in the </a:t>
            </a:r>
            <a:r>
              <a:rPr lang="en-US" b="1"/>
              <a:t>Attachment(s)</a:t>
            </a:r>
            <a:r>
              <a:rPr lang="en-US"/>
              <a:t> field.</a:t>
            </a:r>
          </a:p>
          <a:p>
            <a:pPr marL="0" indent="0">
              <a:buFont typeface="Arial" panose="020B0604020202020204" pitchFamily="34" charset="0"/>
              <a:buNone/>
            </a:pPr>
            <a:endParaRPr lang="en-US"/>
          </a:p>
          <a:p>
            <a:pPr marL="0" indent="0">
              <a:buFont typeface="Arial" panose="020B0604020202020204" pitchFamily="34" charset="0"/>
              <a:buNone/>
            </a:pPr>
            <a:r>
              <a:rPr lang="en-US" b="1"/>
              <a:t>Process Exchange email messages</a:t>
            </a:r>
          </a:p>
          <a:p>
            <a:pPr marL="0" indent="0">
              <a:buFont typeface="Arial" panose="020B0604020202020204" pitchFamily="34" charset="0"/>
              <a:buNone/>
            </a:pPr>
            <a:r>
              <a:rPr lang="en-US"/>
              <a:t>This action runs a series of essential email handling operations, such as deleting, marking as unread, and moving messages to other folders.</a:t>
            </a:r>
          </a:p>
          <a:p>
            <a:pPr marL="0" indent="0">
              <a:buFont typeface="Arial" panose="020B0604020202020204" pitchFamily="34" charset="0"/>
              <a:buNone/>
            </a:pPr>
            <a:r>
              <a:rPr lang="en-US"/>
              <a:t>To deploy this action, you have to set a list of emails as input. This list can be created by the Retrieve Exchange email messages action.</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3443929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Run application</a:t>
            </a:r>
          </a:p>
          <a:p>
            <a:r>
              <a:rPr lang="en-US" b="0"/>
              <a:t>In Power Automate for desktop, use flows to launch any of your installed applications with the </a:t>
            </a:r>
            <a:r>
              <a:rPr lang="en-US" b="1"/>
              <a:t>Run application </a:t>
            </a:r>
            <a:r>
              <a:rPr lang="en-US" b="0"/>
              <a:t>action. In addition to running applications, open any document or file with this action. The action requires the application path and command-line arguments. Optionally, also set a working folder. Set the window state of the application to </a:t>
            </a:r>
            <a:r>
              <a:rPr lang="en-US" b="1"/>
              <a:t>Maximized</a:t>
            </a:r>
            <a:r>
              <a:rPr lang="en-US" b="0"/>
              <a:t>, </a:t>
            </a:r>
            <a:r>
              <a:rPr lang="en-US" b="1"/>
              <a:t>Normal</a:t>
            </a:r>
            <a:r>
              <a:rPr lang="en-US" b="0"/>
              <a:t>, </a:t>
            </a:r>
            <a:r>
              <a:rPr lang="en-US" b="1"/>
              <a:t>Minimized</a:t>
            </a:r>
            <a:r>
              <a:rPr lang="en-US" b="0"/>
              <a:t>, or </a:t>
            </a:r>
            <a:r>
              <a:rPr lang="en-US" b="1"/>
              <a:t>Hidden</a:t>
            </a:r>
            <a:r>
              <a:rPr lang="en-US" b="0"/>
              <a:t>, and configure the action to wait for the launched application to load or complete.</a:t>
            </a:r>
          </a:p>
          <a:p>
            <a:endParaRPr lang="en-US" b="0"/>
          </a:p>
          <a:p>
            <a:r>
              <a:rPr lang="en-US" b="1"/>
              <a:t>Terminate process</a:t>
            </a:r>
          </a:p>
          <a:p>
            <a:r>
              <a:rPr lang="en-US" b="0"/>
              <a:t>Stop any currently running processes in Windows with the Terminate process action. Specify the process by name or ID. Either choice requires the input of the corresponding identifier.</a:t>
            </a:r>
          </a:p>
          <a:p>
            <a:endParaRPr lang="en-US" b="0"/>
          </a:p>
          <a:p>
            <a:r>
              <a:rPr lang="en-US" b="1"/>
              <a:t>Print document</a:t>
            </a:r>
          </a:p>
          <a:p>
            <a:r>
              <a:rPr lang="en-US" b="0"/>
              <a:t>The </a:t>
            </a:r>
            <a:r>
              <a:rPr lang="en-US" b="1"/>
              <a:t>Print document </a:t>
            </a:r>
            <a:r>
              <a:rPr lang="en-US" b="0"/>
              <a:t>action requires a file path to print the specified document.</a:t>
            </a:r>
          </a:p>
          <a:p>
            <a:pPr marL="171450" indent="-171450">
              <a:buFont typeface="Arial" panose="020B0604020202020204" pitchFamily="34" charset="0"/>
              <a:buChar char="•"/>
            </a:pPr>
            <a:r>
              <a:rPr lang="en-US" b="0"/>
              <a:t>The </a:t>
            </a:r>
            <a:r>
              <a:rPr lang="en-US" b="1"/>
              <a:t>Set default printer </a:t>
            </a:r>
            <a:r>
              <a:rPr lang="en-US" b="0"/>
              <a:t>action requires you to choose from a drop-down list of detected printers and then sets it as the default printer.</a:t>
            </a:r>
          </a:p>
          <a:p>
            <a:pPr marL="171450" indent="-171450">
              <a:buFont typeface="Arial" panose="020B0604020202020204" pitchFamily="34" charset="0"/>
              <a:buChar char="•"/>
            </a:pPr>
            <a:r>
              <a:rPr lang="en-US" b="0"/>
              <a:t>The </a:t>
            </a:r>
            <a:r>
              <a:rPr lang="en-US" b="1"/>
              <a:t>Get default printer </a:t>
            </a:r>
            <a:r>
              <a:rPr lang="en-US" b="0"/>
              <a:t>action retrieves the name of the default printer and then stores it in a variable.</a:t>
            </a:r>
          </a:p>
          <a:p>
            <a:endParaRPr lang="en-US" b="0"/>
          </a:p>
          <a:p>
            <a:r>
              <a:rPr lang="en-US" b="1"/>
              <a:t>Log off user</a:t>
            </a:r>
          </a:p>
          <a:p>
            <a:r>
              <a:rPr lang="en-US" b="0"/>
              <a:t>Log the current user off with the </a:t>
            </a:r>
            <a:r>
              <a:rPr lang="en-US" b="1"/>
              <a:t>Log off user </a:t>
            </a:r>
            <a:r>
              <a:rPr lang="en-US" b="0"/>
              <a:t>action, with an option to </a:t>
            </a:r>
            <a:r>
              <a:rPr lang="en-US" b="1"/>
              <a:t>Force log off </a:t>
            </a:r>
            <a:r>
              <a:rPr lang="en-US" b="0"/>
              <a:t>if any applications are preventing the operation.</a:t>
            </a:r>
          </a:p>
          <a:p>
            <a:endParaRPr lang="en-US" b="0"/>
          </a:p>
          <a:p>
            <a:r>
              <a:rPr lang="en-US" b="1"/>
              <a:t>Shutdown computer</a:t>
            </a:r>
          </a:p>
          <a:p>
            <a:r>
              <a:rPr lang="en-US" b="0"/>
              <a:t>Shutdown, Restart, Suspend, or Hibernate the computer with the </a:t>
            </a:r>
            <a:r>
              <a:rPr lang="en-US" b="1"/>
              <a:t>Shutdown computer </a:t>
            </a:r>
            <a:r>
              <a:rPr lang="en-US" b="0"/>
              <a:t>action. The </a:t>
            </a:r>
            <a:r>
              <a:rPr lang="en-US" b="1"/>
              <a:t>Force selected action </a:t>
            </a:r>
            <a:r>
              <a:rPr lang="en-US" b="0"/>
              <a:t>check box allows the selected operation to persist in case applications are preventing shutdown.</a:t>
            </a:r>
          </a:p>
          <a:p>
            <a:endParaRPr lang="en-US" b="0"/>
          </a:p>
          <a:p>
            <a:r>
              <a:rPr lang="en-US" b="1"/>
              <a:t>Show desktop</a:t>
            </a:r>
          </a:p>
          <a:p>
            <a:r>
              <a:rPr lang="en-US" b="0"/>
              <a:t>Use the </a:t>
            </a:r>
            <a:r>
              <a:rPr lang="en-US" b="1"/>
              <a:t>Show desktop </a:t>
            </a:r>
            <a:r>
              <a:rPr lang="en-US" b="0"/>
              <a:t>action to minimize or restore all currently opened windows.</a:t>
            </a:r>
          </a:p>
          <a:p>
            <a:endParaRPr lang="en-US" b="0"/>
          </a:p>
          <a:p>
            <a:r>
              <a:rPr lang="en-US" b="1"/>
              <a:t>Lock workstation</a:t>
            </a:r>
          </a:p>
          <a:p>
            <a:r>
              <a:rPr lang="en-US" b="0"/>
              <a:t>Lock the workstation to prevent unauthorized access with the </a:t>
            </a:r>
            <a:r>
              <a:rPr lang="en-US" b="1"/>
              <a:t>Lock workstation </a:t>
            </a:r>
            <a:r>
              <a:rPr lang="en-US" b="0"/>
              <a:t>action. This action contains no editable properties.</a:t>
            </a:r>
          </a:p>
          <a:p>
            <a:endParaRPr lang="en-US" b="0"/>
          </a:p>
          <a:p>
            <a:r>
              <a:rPr lang="en-US" b="1"/>
              <a:t>Play sound</a:t>
            </a:r>
          </a:p>
          <a:p>
            <a:r>
              <a:rPr lang="en-US" b="0"/>
              <a:t>Play a sound at any point during the flow with the </a:t>
            </a:r>
            <a:r>
              <a:rPr lang="en-US" b="1"/>
              <a:t>Play sound</a:t>
            </a:r>
            <a:r>
              <a:rPr lang="en-US" b="0"/>
              <a:t> action. Set the action to play a specified system sound or play a .wav file. If you select a .wav file, you will be required to enter the file path.</a:t>
            </a:r>
          </a:p>
          <a:p>
            <a:endParaRPr lang="en-US" b="0"/>
          </a:p>
          <a:p>
            <a:r>
              <a:rPr lang="en-US" b="1"/>
              <a:t>Empty recycle bin</a:t>
            </a:r>
          </a:p>
          <a:p>
            <a:r>
              <a:rPr lang="en-US" b="0"/>
              <a:t>Permanently delete all contents of the recycle bin using the </a:t>
            </a:r>
            <a:r>
              <a:rPr lang="en-US" b="1"/>
              <a:t>Empty recycle bin </a:t>
            </a:r>
            <a:r>
              <a:rPr lang="en-US" b="0"/>
              <a:t>action. This action contains no editable properties.</a:t>
            </a:r>
          </a:p>
          <a:p>
            <a:endParaRPr lang="en-US" b="0"/>
          </a:p>
          <a:p>
            <a:r>
              <a:rPr lang="en-US" b="1"/>
              <a:t>Take screenshot</a:t>
            </a:r>
          </a:p>
          <a:p>
            <a:r>
              <a:rPr lang="en-US" b="0"/>
              <a:t>Take a screenshot of the specified screen, all screens, or the foreground window only with the </a:t>
            </a:r>
            <a:r>
              <a:rPr lang="en-US" b="1"/>
              <a:t>Take screenshot </a:t>
            </a:r>
            <a:r>
              <a:rPr lang="en-US" b="0"/>
              <a:t>action. Copy the image file to the clipboard or save it to a file. To save the screenshot to a file, specify a path and image format.</a:t>
            </a:r>
          </a:p>
          <a:p>
            <a:endParaRPr lang="en-US" b="0"/>
          </a:p>
          <a:p>
            <a:r>
              <a:rPr lang="en-US" b="1"/>
              <a:t>Control screen saver</a:t>
            </a:r>
          </a:p>
          <a:p>
            <a:r>
              <a:rPr lang="en-US" b="0"/>
              <a:t>Enable, disable, start, or stop the screensaver with the </a:t>
            </a:r>
            <a:r>
              <a:rPr lang="en-US" b="1"/>
              <a:t>Control screen saver </a:t>
            </a:r>
            <a:r>
              <a:rPr lang="en-US" b="0"/>
              <a:t>action.</a:t>
            </a:r>
          </a:p>
          <a:p>
            <a:endParaRPr lang="en-US" b="0"/>
          </a:p>
          <a:p>
            <a:r>
              <a:rPr lang="en-US" b="1"/>
              <a:t>Ping</a:t>
            </a:r>
          </a:p>
          <a:p>
            <a:r>
              <a:rPr lang="en-US" b="0"/>
              <a:t>To ping a remote computer, use the </a:t>
            </a:r>
            <a:r>
              <a:rPr lang="en-US" b="1"/>
              <a:t>Ping</a:t>
            </a:r>
            <a:r>
              <a:rPr lang="en-US" b="0"/>
              <a:t> action. Specify the remote computer by name or IP, with a configurable timeout. The result and roundtrip time are stored in separate variables.</a:t>
            </a:r>
          </a:p>
          <a:p>
            <a:endParaRPr lang="en-US" b="0"/>
          </a:p>
          <a:p>
            <a:r>
              <a:rPr lang="en-US" b="1"/>
              <a:t>Set/Get/Delete Windows environment variable</a:t>
            </a:r>
          </a:p>
          <a:p>
            <a:r>
              <a:rPr lang="en-US" b="0"/>
              <a:t>Set Windows environment variables with the </a:t>
            </a:r>
            <a:r>
              <a:rPr lang="en-US" b="1"/>
              <a:t>Set Windows environment variable </a:t>
            </a:r>
            <a:r>
              <a:rPr lang="en-US" b="0"/>
              <a:t>action. Specify an environment variable, a value to set, and a type (user or system). The </a:t>
            </a:r>
            <a:r>
              <a:rPr lang="en-US" b="1"/>
              <a:t>Get Windows environment variable </a:t>
            </a:r>
            <a:r>
              <a:rPr lang="en-US" b="0"/>
              <a:t>action retrieves the value of the specified variable name and store it into a variable. The </a:t>
            </a:r>
            <a:r>
              <a:rPr lang="en-US" b="1"/>
              <a:t>Delete Windows environment variable </a:t>
            </a:r>
            <a:r>
              <a:rPr lang="en-US" b="0"/>
              <a:t>action deletes the variable with the specified name and type.</a:t>
            </a:r>
          </a:p>
          <a:p>
            <a:endParaRPr lang="en-US" b="0"/>
          </a:p>
          <a:p>
            <a:r>
              <a:rPr lang="en-US" b="1"/>
              <a:t>Set/Get screen resolution</a:t>
            </a:r>
          </a:p>
          <a:p>
            <a:r>
              <a:rPr lang="en-US" b="0"/>
              <a:t>Set a width, height, bit count, and frequency for the specified monitor with the </a:t>
            </a:r>
            <a:r>
              <a:rPr lang="en-US" b="1"/>
              <a:t>Set screen resolution</a:t>
            </a:r>
            <a:r>
              <a:rPr lang="en-US" b="0"/>
              <a:t> action. The </a:t>
            </a:r>
            <a:r>
              <a:rPr lang="en-US" b="1"/>
              <a:t>Get screen resolution </a:t>
            </a:r>
            <a:r>
              <a:rPr lang="en-US" b="0"/>
              <a:t>action retrieves the settings mentioned above for the specified monitor and stores them into separate variables.</a:t>
            </a:r>
          </a:p>
          <a:p>
            <a:endParaRPr lang="en-US" b="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9667371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All actions of the group require the service name as input. Enter the name of a service, or select one from the drop-down list. None of the actions return any output.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34744108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Append line to text</a:t>
            </a:r>
          </a:p>
          <a:p>
            <a:r>
              <a:rPr lang="en-US"/>
              <a:t>The action stores the resulting text in a new text variable.</a:t>
            </a:r>
          </a:p>
          <a:p>
            <a:endParaRPr lang="en-US"/>
          </a:p>
          <a:p>
            <a:r>
              <a:rPr lang="en-US" b="1"/>
              <a:t>Get subtext</a:t>
            </a:r>
          </a:p>
          <a:p>
            <a:r>
              <a:rPr lang="en-US"/>
              <a:t>Set the </a:t>
            </a:r>
            <a:r>
              <a:rPr lang="en-US" b="1"/>
              <a:t>Start index</a:t>
            </a:r>
            <a:r>
              <a:rPr lang="en-US"/>
              <a:t> property to retrieve text starting at a character position or at the start of the text, and set the </a:t>
            </a:r>
            <a:r>
              <a:rPr lang="en-US" b="1"/>
              <a:t>Length</a:t>
            </a:r>
            <a:r>
              <a:rPr lang="en-US"/>
              <a:t> property to end at another position or at the end of the text. The action stores its output in a text variable.</a:t>
            </a:r>
          </a:p>
          <a:p>
            <a:endParaRPr lang="en-US"/>
          </a:p>
          <a:p>
            <a:r>
              <a:rPr lang="en-US" b="1"/>
              <a:t>Pad text</a:t>
            </a:r>
          </a:p>
          <a:p>
            <a:r>
              <a:rPr lang="en-US"/>
              <a:t>The action adds the specified characters to the text so that the resulting text reaches the specified length. Optionally, enter the text value to pad, or the characters that are used to pad the text value, as variables. The action stores the padded text a new text variable.</a:t>
            </a:r>
          </a:p>
          <a:p>
            <a:endParaRPr lang="en-US"/>
          </a:p>
          <a:p>
            <a:r>
              <a:rPr lang="en-US" b="1"/>
              <a:t>Trim text</a:t>
            </a:r>
          </a:p>
          <a:p>
            <a:r>
              <a:rPr lang="en-US"/>
              <a:t>Trim whitespaces from the beginning of a text string, the end of a text string, or both.</a:t>
            </a:r>
          </a:p>
          <a:p>
            <a:endParaRPr lang="en-US"/>
          </a:p>
          <a:p>
            <a:r>
              <a:rPr lang="en-US" b="1"/>
              <a:t>Change text case</a:t>
            </a:r>
          </a:p>
          <a:p>
            <a:r>
              <a:rPr lang="en-US"/>
              <a:t>Apply the </a:t>
            </a:r>
            <a:r>
              <a:rPr lang="en-US" b="1"/>
              <a:t>Change text case </a:t>
            </a:r>
            <a:r>
              <a:rPr lang="en-US"/>
              <a:t>action to a single text value or list of text values.</a:t>
            </a:r>
          </a:p>
          <a:p>
            <a:endParaRPr lang="en-US"/>
          </a:p>
          <a:p>
            <a:endParaRPr lang="en-US"/>
          </a:p>
          <a:p>
            <a:r>
              <a:rPr lang="en-US" b="1"/>
              <a:t>Note:</a:t>
            </a:r>
            <a:endParaRPr lang="en-US"/>
          </a:p>
          <a:p>
            <a:r>
              <a:rPr lang="en-US"/>
              <a:t>To get the length of a text variable use the following syntax:</a:t>
            </a:r>
          </a:p>
          <a:p>
            <a:r>
              <a:rPr lang="en-US" b="1"/>
              <a:t>%</a:t>
            </a:r>
            <a:r>
              <a:rPr lang="en-US" b="1" err="1"/>
              <a:t>Variable.length</a:t>
            </a:r>
            <a:r>
              <a:rPr lang="en-US" b="1"/>
              <a:t>%</a:t>
            </a:r>
          </a:p>
          <a:p>
            <a:endParaRPr lang="en-US" b="1"/>
          </a:p>
          <a:p>
            <a:r>
              <a:rPr lang="en-US"/>
              <a:t>This will return the numerical value of a text variable's length.</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4797076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a:t>Convert text to number </a:t>
            </a:r>
          </a:p>
          <a:p>
            <a:pPr marL="172800"/>
            <a:r>
              <a:rPr lang="en-US"/>
              <a:t>This action requires as input single text items, text list items, </a:t>
            </a:r>
            <a:r>
              <a:rPr lang="en-US" err="1"/>
              <a:t>datarow</a:t>
            </a:r>
            <a:r>
              <a:rPr lang="en-US"/>
              <a:t> items, or </a:t>
            </a:r>
            <a:r>
              <a:rPr lang="en-US" err="1"/>
              <a:t>datatable</a:t>
            </a:r>
            <a:r>
              <a:rPr lang="en-US"/>
              <a:t> items. For list, </a:t>
            </a:r>
            <a:r>
              <a:rPr lang="en-US" err="1"/>
              <a:t>datarow</a:t>
            </a:r>
            <a:r>
              <a:rPr lang="en-US"/>
              <a:t>, or </a:t>
            </a:r>
            <a:r>
              <a:rPr lang="en-US" err="1"/>
              <a:t>datatable</a:t>
            </a:r>
            <a:r>
              <a:rPr lang="en-US"/>
              <a:t> items, the item’s index must be specified.</a:t>
            </a:r>
          </a:p>
          <a:p>
            <a:endParaRPr lang="en-US"/>
          </a:p>
          <a:p>
            <a:pPr marL="171450" indent="-171450">
              <a:buFont typeface="Arial" panose="020B0604020202020204" pitchFamily="34" charset="0"/>
              <a:buChar char="•"/>
            </a:pPr>
            <a:r>
              <a:rPr lang="en-US" b="1"/>
              <a:t>Convert number to text</a:t>
            </a:r>
          </a:p>
          <a:p>
            <a:pPr marL="172800" algn="l" defTabSz="914367" rtl="0" eaLnBrk="1" latinLnBrk="0" hangingPunct="1">
              <a:lnSpc>
                <a:spcPct val="90000"/>
              </a:lnSpc>
              <a:spcAft>
                <a:spcPts val="333"/>
              </a:spcAft>
            </a:pPr>
            <a:r>
              <a:rPr lang="en-US" sz="882" kern="1200">
                <a:solidFill>
                  <a:schemeClr val="tx1"/>
                </a:solidFill>
                <a:latin typeface="Segoe UI Light" pitchFamily="34" charset="0"/>
                <a:ea typeface="+mn-ea"/>
                <a:cs typeface="+mn-cs"/>
              </a:rPr>
              <a:t>Enter a number or a numeric variable to convert to a text variable. Set the number of decimal places to include, and configure the digit grouping options.</a:t>
            </a:r>
          </a:p>
          <a:p>
            <a:pPr marL="0" algn="l" defTabSz="914367" rtl="0" eaLnBrk="1" latinLnBrk="0" hangingPunct="1">
              <a:lnSpc>
                <a:spcPct val="90000"/>
              </a:lnSpc>
              <a:spcAft>
                <a:spcPts val="333"/>
              </a:spcAft>
            </a:pPr>
            <a:endParaRPr lang="en-US" sz="882" kern="120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b="1"/>
              <a:t>Convert datetime to text</a:t>
            </a:r>
          </a:p>
          <a:p>
            <a:pPr marL="172800" algn="l" defTabSz="914367" rtl="0" eaLnBrk="1" latinLnBrk="0" hangingPunct="1">
              <a:lnSpc>
                <a:spcPct val="90000"/>
              </a:lnSpc>
              <a:spcAft>
                <a:spcPts val="333"/>
              </a:spcAft>
            </a:pPr>
            <a:r>
              <a:rPr lang="en-US"/>
              <a:t>This </a:t>
            </a:r>
            <a:r>
              <a:rPr lang="en-US" sz="882" kern="1200">
                <a:solidFill>
                  <a:schemeClr val="tx1"/>
                </a:solidFill>
                <a:latin typeface="Segoe UI Light" pitchFamily="34" charset="0"/>
                <a:ea typeface="+mn-ea"/>
                <a:cs typeface="+mn-cs"/>
              </a:rPr>
              <a:t>action's properties contain several options regarding the format of the datetime input. For example, convert a datetime variable that was created with the Get current date and time action to text using this action.</a:t>
            </a:r>
          </a:p>
          <a:p>
            <a:pPr marL="172800" algn="l" defTabSz="914367" rtl="0" eaLnBrk="1" latinLnBrk="0" hangingPunct="1">
              <a:lnSpc>
                <a:spcPct val="90000"/>
              </a:lnSpc>
              <a:spcAft>
                <a:spcPts val="333"/>
              </a:spcAft>
            </a:pPr>
            <a:r>
              <a:rPr lang="en-US" sz="882" kern="1200">
                <a:solidFill>
                  <a:schemeClr val="tx1"/>
                </a:solidFill>
                <a:latin typeface="Segoe UI Light" pitchFamily="34" charset="0"/>
                <a:ea typeface="+mn-ea"/>
                <a:cs typeface="+mn-cs"/>
              </a:rPr>
              <a:t>With this approach, the datetime value is guaranteed to be in a recognizable format. Alternatively, use a custom value as input. In this case, ensure that it is in a compatible datetime format. Configure the action to save </a:t>
            </a:r>
            <a:r>
              <a:rPr lang="en-US"/>
              <a:t>datetime as text by using one of the available formats or a custom format.</a:t>
            </a:r>
          </a:p>
          <a:p>
            <a:endParaRPr lang="en-US"/>
          </a:p>
          <a:p>
            <a:pPr marL="171450" indent="-171450">
              <a:buFont typeface="Arial" panose="020B0604020202020204" pitchFamily="34" charset="0"/>
              <a:buChar char="•"/>
            </a:pPr>
            <a:r>
              <a:rPr lang="en-US" b="1"/>
              <a:t>Convert text to datetime</a:t>
            </a:r>
          </a:p>
          <a:p>
            <a:pPr marL="172800" algn="l" defTabSz="914367" rtl="0" eaLnBrk="1" latinLnBrk="0" hangingPunct="1">
              <a:lnSpc>
                <a:spcPct val="90000"/>
              </a:lnSpc>
              <a:spcAft>
                <a:spcPts val="333"/>
              </a:spcAft>
            </a:pPr>
            <a:r>
              <a:rPr lang="en-US" sz="882" kern="1200">
                <a:solidFill>
                  <a:schemeClr val="tx1"/>
                </a:solidFill>
                <a:latin typeface="Segoe UI Light" pitchFamily="34" charset="0"/>
                <a:ea typeface="+mn-ea"/>
                <a:cs typeface="+mn-cs"/>
              </a:rPr>
              <a:t>Enter a text value or variable that uses a compatible datetime format. If the value that was entered uses a custom format, select the Date is represented in custom format check box in the properties and then define the custom format in the field that appears underneath.</a:t>
            </a:r>
          </a:p>
          <a:p>
            <a:endParaRPr lang="en-US"/>
          </a:p>
          <a:p>
            <a:endParaRPr lang="en-US"/>
          </a:p>
          <a:p>
            <a:r>
              <a:rPr lang="en-US" b="1"/>
              <a:t>Date formatting</a:t>
            </a:r>
          </a:p>
          <a:p>
            <a:endParaRPr lang="en-US" b="1"/>
          </a:p>
          <a:p>
            <a:r>
              <a:rPr lang="en-US"/>
              <a:t>When displayed on their own, the following characters produce the following formats.</a:t>
            </a:r>
          </a:p>
          <a:p>
            <a:r>
              <a:rPr lang="en-US"/>
              <a:t>d	The short date (04/02/2010)</a:t>
            </a:r>
          </a:p>
          <a:p>
            <a:r>
              <a:rPr lang="en-US"/>
              <a:t>D	The long date (Friday, April 02, 2010)</a:t>
            </a:r>
          </a:p>
          <a:p>
            <a:r>
              <a:rPr lang="en-US"/>
              <a:t>f	The full date and time - short time (Friday, April 02, 2010 10:00 AM)</a:t>
            </a:r>
          </a:p>
          <a:p>
            <a:r>
              <a:rPr lang="en-US"/>
              <a:t>F	The full date and time (Friday, April 02, 2010 10:00:46 AM)</a:t>
            </a:r>
          </a:p>
          <a:p>
            <a:r>
              <a:rPr lang="en-US"/>
              <a:t>g	General date time - short time (04/02/2010 10:00 AM)</a:t>
            </a:r>
          </a:p>
          <a:p>
            <a:r>
              <a:rPr lang="en-US"/>
              <a:t>G	The general date time - long time (04/02/2010 10:00:46 AM)</a:t>
            </a:r>
          </a:p>
          <a:p>
            <a:r>
              <a:rPr lang="en-US"/>
              <a:t>M	The month and day of the month (April 02)</a:t>
            </a:r>
          </a:p>
          <a:p>
            <a:r>
              <a:rPr lang="en-US"/>
              <a:t>m	The month and day of the month (April 02)</a:t>
            </a:r>
          </a:p>
          <a:p>
            <a:r>
              <a:rPr lang="en-US"/>
              <a:t>r	A shorter full date (Fri, 02 Apr 2010 10:00:46 GMT)</a:t>
            </a:r>
          </a:p>
          <a:p>
            <a:r>
              <a:rPr lang="en-US"/>
              <a:t>R	A shorter full date (Fri, 02 Apr 2010 10:00:46 GMT)</a:t>
            </a:r>
          </a:p>
          <a:p>
            <a:r>
              <a:rPr lang="en-US"/>
              <a:t>s	The sortable date and time (2010-04-02T10:00:46)</a:t>
            </a:r>
          </a:p>
          <a:p>
            <a:r>
              <a:rPr lang="en-US"/>
              <a:t>t	The short time (10:00 AM)</a:t>
            </a:r>
          </a:p>
          <a:p>
            <a:r>
              <a:rPr lang="en-US"/>
              <a:t>T	The long time (10:00:46 AM)</a:t>
            </a:r>
          </a:p>
          <a:p>
            <a:r>
              <a:rPr lang="en-US"/>
              <a:t>y	The month and year (April, 2010)</a:t>
            </a:r>
          </a:p>
          <a:p>
            <a:endParaRPr lang="en-US"/>
          </a:p>
          <a:p>
            <a:r>
              <a:rPr lang="en-US"/>
              <a:t>When used as a combination, the characters have the following representation.</a:t>
            </a:r>
          </a:p>
          <a:p>
            <a:r>
              <a:rPr lang="en-US"/>
              <a:t>d	The day of the month as a number from 1 to 31 (2)</a:t>
            </a:r>
          </a:p>
          <a:p>
            <a:r>
              <a:rPr lang="en-US"/>
              <a:t>dd	The day of the month as a number from 01 to 31 (02)</a:t>
            </a:r>
          </a:p>
          <a:p>
            <a:r>
              <a:rPr lang="en-US" err="1"/>
              <a:t>ddd</a:t>
            </a:r>
            <a:r>
              <a:rPr lang="en-US"/>
              <a:t>	The abbreviated day of the week (Fri)</a:t>
            </a:r>
          </a:p>
          <a:p>
            <a:r>
              <a:rPr lang="en-US" err="1"/>
              <a:t>dddd</a:t>
            </a:r>
            <a:r>
              <a:rPr lang="en-US"/>
              <a:t>	The full day of the week (Friday)</a:t>
            </a:r>
          </a:p>
          <a:p>
            <a:r>
              <a:rPr lang="en-US"/>
              <a:t>gg	The period era (AD)</a:t>
            </a:r>
          </a:p>
          <a:p>
            <a:r>
              <a:rPr lang="en-US"/>
              <a:t>h	The hour as a number from 1 to 12 (10)</a:t>
            </a:r>
          </a:p>
          <a:p>
            <a:r>
              <a:rPr lang="en-US" err="1"/>
              <a:t>hh</a:t>
            </a:r>
            <a:r>
              <a:rPr lang="en-US"/>
              <a:t>	The hour as a number from 01 to 12 (10)</a:t>
            </a:r>
          </a:p>
          <a:p>
            <a:r>
              <a:rPr lang="en-US"/>
              <a:t>HH	The hour as a number from 00 to 23 (10)</a:t>
            </a:r>
          </a:p>
          <a:p>
            <a:r>
              <a:rPr lang="en-US"/>
              <a:t>m	The minutes as a number from 0 to 59 (0)</a:t>
            </a:r>
          </a:p>
          <a:p>
            <a:r>
              <a:rPr lang="en-US"/>
              <a:t>mm	The minutes as a number from 00 to 59 (00)</a:t>
            </a:r>
          </a:p>
          <a:p>
            <a:r>
              <a:rPr lang="en-US"/>
              <a:t>M	The month as a number from 1 to 12 (4)</a:t>
            </a:r>
          </a:p>
          <a:p>
            <a:r>
              <a:rPr lang="en-US"/>
              <a:t>MM	The month as a number from 01 to 12 (04)</a:t>
            </a:r>
          </a:p>
          <a:p>
            <a:r>
              <a:rPr lang="en-US"/>
              <a:t>MMM	The abbreviated month (Apr)</a:t>
            </a:r>
          </a:p>
          <a:p>
            <a:r>
              <a:rPr lang="en-US"/>
              <a:t>MMMM	The month (April)</a:t>
            </a:r>
          </a:p>
          <a:p>
            <a:r>
              <a:rPr lang="en-US"/>
              <a:t>s	The seconds as a number from 0 to 59 (46)</a:t>
            </a:r>
          </a:p>
          <a:p>
            <a:r>
              <a:rPr lang="en-US"/>
              <a:t>ss	The seconds as a number from 00 to 59 (46)</a:t>
            </a:r>
          </a:p>
          <a:p>
            <a:r>
              <a:rPr lang="en-US" err="1"/>
              <a:t>tt</a:t>
            </a:r>
            <a:r>
              <a:rPr lang="en-US"/>
              <a:t>	The AM/PM designator (AM)</a:t>
            </a:r>
          </a:p>
          <a:p>
            <a:r>
              <a:rPr lang="en-US"/>
              <a:t>y	The last digit of the year (0)</a:t>
            </a:r>
          </a:p>
          <a:p>
            <a:r>
              <a:rPr lang="en-US" err="1"/>
              <a:t>yy</a:t>
            </a:r>
            <a:r>
              <a:rPr lang="en-US"/>
              <a:t>	The last two digits of the year (10)</a:t>
            </a:r>
          </a:p>
          <a:p>
            <a:r>
              <a:rPr lang="en-US" err="1"/>
              <a:t>yyyy</a:t>
            </a:r>
            <a:r>
              <a:rPr lang="en-US"/>
              <a:t>	The year (2010)</a:t>
            </a:r>
          </a:p>
          <a:p>
            <a:r>
              <a:rPr lang="en-US" err="1"/>
              <a:t>zz</a:t>
            </a:r>
            <a:r>
              <a:rPr lang="en-US"/>
              <a:t>	The time zone (+02)</a:t>
            </a:r>
          </a:p>
          <a:p>
            <a:r>
              <a:rPr lang="en-US"/>
              <a:t>zzz	The time zone in full format (+02:00)</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3293351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Create random text</a:t>
            </a:r>
          </a:p>
          <a:p>
            <a:r>
              <a:rPr lang="en-US"/>
              <a:t>It can be configured to generate text of a certain length and include uppercase and lowercase letters, digits, and symbols.</a:t>
            </a:r>
          </a:p>
          <a:p>
            <a:endParaRPr lang="en-US"/>
          </a:p>
          <a:p>
            <a:r>
              <a:rPr lang="en-US" b="1"/>
              <a:t>Join text</a:t>
            </a:r>
          </a:p>
          <a:p>
            <a:r>
              <a:rPr lang="en-US"/>
              <a:t>Enter a list variable as its input. Separate the list items by using a delimiter, such as a space, or specify a custom delimiter.</a:t>
            </a:r>
          </a:p>
          <a:p>
            <a:endParaRPr lang="en-US"/>
          </a:p>
          <a:p>
            <a:r>
              <a:rPr lang="en-US" b="1"/>
              <a:t>Split text</a:t>
            </a:r>
          </a:p>
          <a:p>
            <a:r>
              <a:rPr lang="en-US"/>
              <a:t>Enter a value or a text variable as the input. Ideally, the text should include recognizable delimiters that separate the items. Select one of the standard delimiters or enter a custom delimiter.</a:t>
            </a:r>
          </a:p>
          <a:p>
            <a:endParaRPr lang="en-US"/>
          </a:p>
          <a:p>
            <a:r>
              <a:rPr lang="en-US" b="1"/>
              <a:t>Parse text</a:t>
            </a:r>
          </a:p>
          <a:p>
            <a:r>
              <a:rPr lang="en-US"/>
              <a:t>Set the action to search for the first occurrence, or all occurrences, of the text string. Optionally, set the action to </a:t>
            </a:r>
            <a:r>
              <a:rPr lang="en-US" b="1"/>
              <a:t>Ignore case </a:t>
            </a:r>
            <a:r>
              <a:rPr lang="en-US"/>
              <a:t>(thus making the search case-insensitive). The output of the action stores the position, or list of positions, as a numerical value (or list of numerical values) that indicates the position(s) where the search string was found in the text.</a:t>
            </a:r>
          </a:p>
          <a:p>
            <a:r>
              <a:rPr lang="en-US"/>
              <a:t>If the search string is not known beforehand, search for a regular expression. Select the </a:t>
            </a:r>
            <a:r>
              <a:rPr lang="en-US" b="1"/>
              <a:t>Is regular expression </a:t>
            </a:r>
            <a:r>
              <a:rPr lang="en-US"/>
              <a:t>check box to store the matched string of a regular expression in a new variable.</a:t>
            </a:r>
          </a:p>
          <a:p>
            <a:endParaRPr lang="en-US"/>
          </a:p>
          <a:p>
            <a:r>
              <a:rPr lang="en-US" b="1"/>
              <a:t>Replace text</a:t>
            </a:r>
          </a:p>
          <a:p>
            <a:r>
              <a:rPr lang="en-US"/>
              <a:t>The </a:t>
            </a:r>
            <a:r>
              <a:rPr lang="en-US" b="1"/>
              <a:t>Text to parse</a:t>
            </a:r>
            <a:r>
              <a:rPr lang="en-US"/>
              <a:t>, </a:t>
            </a:r>
            <a:r>
              <a:rPr lang="en-US" b="1"/>
              <a:t>Text to find</a:t>
            </a:r>
            <a:r>
              <a:rPr lang="en-US"/>
              <a:t>, and </a:t>
            </a:r>
            <a:r>
              <a:rPr lang="en-US" b="1"/>
              <a:t>Replacement text </a:t>
            </a:r>
            <a:r>
              <a:rPr lang="en-US"/>
              <a:t>are required inputs. Similar to the </a:t>
            </a:r>
            <a:r>
              <a:rPr lang="en-US" b="1"/>
              <a:t>Parse text </a:t>
            </a:r>
            <a:r>
              <a:rPr lang="en-US"/>
              <a:t>action, in the </a:t>
            </a:r>
            <a:r>
              <a:rPr lang="en-US" b="1"/>
              <a:t>Replace text </a:t>
            </a:r>
            <a:r>
              <a:rPr lang="en-US"/>
              <a:t>action, configure the search to be case-insensitive, or to contain regular expressions. Escape sequences enable the user to add characters, such as a tab or a new line, into the replacement text.</a:t>
            </a:r>
          </a:p>
          <a:p>
            <a:endParaRPr lang="en-US"/>
          </a:p>
          <a:p>
            <a:r>
              <a:rPr lang="en-US" b="1"/>
              <a:t>Escape text for regular expression</a:t>
            </a:r>
          </a:p>
          <a:p>
            <a:r>
              <a:rPr lang="en-US"/>
              <a:t>Use this action if a regular expression contains a variable with a text value to escape the value in the variable, thus ensuring that the regular expression handles all characters in the text.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29433472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a:t>Get current date and time</a:t>
            </a:r>
          </a:p>
          <a:p>
            <a:r>
              <a:rPr lang="en-US" altLang="zh-CN"/>
              <a:t>The action can be set to only retrieve the current date. The </a:t>
            </a:r>
            <a:r>
              <a:rPr lang="en-US" altLang="zh-CN" b="1"/>
              <a:t>Time zone </a:t>
            </a:r>
            <a:r>
              <a:rPr lang="en-US" altLang="zh-CN"/>
              <a:t>property can be set to the system default or you can set a specific time zone from the drop-down list of available options. The result of the action configuration is stored in a datetime variable.</a:t>
            </a:r>
          </a:p>
          <a:p>
            <a:endParaRPr lang="en-US" altLang="zh-CN"/>
          </a:p>
          <a:p>
            <a:r>
              <a:rPr lang="en-US" altLang="zh-CN" b="1"/>
              <a:t>Add to datetime</a:t>
            </a:r>
          </a:p>
          <a:p>
            <a:r>
              <a:rPr lang="en-US" altLang="zh-CN"/>
              <a:t>The time can be added in seconds, minutes, hours, days, months, or years, and the result is set to a new variable.</a:t>
            </a:r>
          </a:p>
          <a:p>
            <a:endParaRPr lang="en-US" altLang="zh-CN"/>
          </a:p>
          <a:p>
            <a:r>
              <a:rPr lang="en-US" altLang="zh-CN" b="1"/>
              <a:t>Subtract dates</a:t>
            </a:r>
          </a:p>
          <a:p>
            <a:r>
              <a:rPr lang="en-US" altLang="zh-CN"/>
              <a:t>The action subtracts </a:t>
            </a:r>
            <a:r>
              <a:rPr lang="en-US" altLang="zh-CN" b="1"/>
              <a:t>Subtract date </a:t>
            </a:r>
            <a:r>
              <a:rPr lang="en-US" altLang="zh-CN"/>
              <a:t>from </a:t>
            </a:r>
            <a:r>
              <a:rPr lang="en-US" altLang="zh-CN" b="1" err="1"/>
              <a:t>From</a:t>
            </a:r>
            <a:r>
              <a:rPr lang="en-US" altLang="zh-CN" b="1"/>
              <a:t> date </a:t>
            </a:r>
            <a:r>
              <a:rPr lang="en-US" altLang="zh-CN"/>
              <a:t>and then stores the difference in days, hours, minutes, or seconds in a new variable.</a:t>
            </a:r>
          </a:p>
          <a:p>
            <a:endParaRPr lang="en-US" altLang="zh-CN"/>
          </a:p>
          <a:p>
            <a:endParaRPr lang="en-US" altLang="zh-CN"/>
          </a:p>
          <a:p>
            <a:r>
              <a:rPr lang="en-US" altLang="zh-CN"/>
              <a:t>A variable of the data type datetime has the following properties:</a:t>
            </a:r>
          </a:p>
          <a:p>
            <a:r>
              <a:rPr lang="en-US" altLang="zh-CN" b="1"/>
              <a:t>Year</a:t>
            </a:r>
            <a:r>
              <a:rPr lang="en-US" altLang="zh-CN"/>
              <a:t>	The year part of the datetime value.</a:t>
            </a:r>
          </a:p>
          <a:p>
            <a:r>
              <a:rPr lang="en-US" altLang="zh-CN" b="1"/>
              <a:t>Month</a:t>
            </a:r>
            <a:r>
              <a:rPr lang="en-US" altLang="zh-CN"/>
              <a:t>	The month part of the datetime value.</a:t>
            </a:r>
          </a:p>
          <a:p>
            <a:r>
              <a:rPr lang="en-US" altLang="zh-CN" b="1"/>
              <a:t>Day</a:t>
            </a:r>
            <a:r>
              <a:rPr lang="en-US" altLang="zh-CN"/>
              <a:t>	The day part of the datetime value.</a:t>
            </a:r>
          </a:p>
          <a:p>
            <a:r>
              <a:rPr lang="en-US" altLang="zh-CN" b="1" err="1"/>
              <a:t>DayOfWeek</a:t>
            </a:r>
            <a:r>
              <a:rPr lang="en-US" altLang="zh-CN"/>
              <a:t>	The name of the day (for example, Sunday, Monday, and so on).</a:t>
            </a:r>
          </a:p>
          <a:p>
            <a:r>
              <a:rPr lang="en-US" altLang="zh-CN" b="1" err="1"/>
              <a:t>DayOfYear</a:t>
            </a:r>
            <a:r>
              <a:rPr lang="en-US" altLang="zh-CN"/>
              <a:t>	The day of the year part of the datetime value (1-365/6).</a:t>
            </a:r>
          </a:p>
          <a:p>
            <a:r>
              <a:rPr lang="en-US" altLang="zh-CN" b="1"/>
              <a:t>Hour</a:t>
            </a:r>
            <a:r>
              <a:rPr lang="en-US" altLang="zh-CN"/>
              <a:t>	The hour part of the datetime value.</a:t>
            </a:r>
          </a:p>
          <a:p>
            <a:r>
              <a:rPr lang="en-US" altLang="zh-CN" b="1"/>
              <a:t>Minute</a:t>
            </a:r>
            <a:r>
              <a:rPr lang="en-US" altLang="zh-CN"/>
              <a:t>	The minute part of the datetime value.</a:t>
            </a:r>
          </a:p>
          <a:p>
            <a:r>
              <a:rPr lang="en-US" altLang="zh-CN" b="1"/>
              <a:t>Second</a:t>
            </a:r>
            <a:r>
              <a:rPr lang="en-US" altLang="zh-CN"/>
              <a:t>	The seconds part of the datetime value.</a:t>
            </a:r>
          </a:p>
          <a:p>
            <a:endParaRPr lang="zh-CN" alt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343697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2802655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9464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1110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0952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4820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84571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5799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15241523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199" y="2995283"/>
            <a:ext cx="2644762"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3377868"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6171536"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199"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3377868"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6171536"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415117"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4208784"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700245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8" name="Text Placeholder 11">
            <a:extLst>
              <a:ext uri="{FF2B5EF4-FFF2-40B4-BE49-F238E27FC236}">
                <a16:creationId xmlns:a16="http://schemas.microsoft.com/office/drawing/2014/main" id="{BCF4E607-C6B2-5DBD-A66E-6AC21DF3514B}"/>
              </a:ext>
            </a:extLst>
          </p:cNvPr>
          <p:cNvSpPr>
            <a:spLocks noGrp="1"/>
          </p:cNvSpPr>
          <p:nvPr>
            <p:ph type="body" sz="quarter" idx="26"/>
          </p:nvPr>
        </p:nvSpPr>
        <p:spPr>
          <a:xfrm>
            <a:off x="8965203"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79F6309B-E822-8B2F-6639-A0BB3E2D4398}"/>
              </a:ext>
            </a:extLst>
          </p:cNvPr>
          <p:cNvSpPr>
            <a:spLocks noGrp="1"/>
          </p:cNvSpPr>
          <p:nvPr>
            <p:ph type="body" sz="quarter" idx="27"/>
          </p:nvPr>
        </p:nvSpPr>
        <p:spPr>
          <a:xfrm>
            <a:off x="8965202"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21" name="Oval 20">
            <a:extLst>
              <a:ext uri="{FF2B5EF4-FFF2-40B4-BE49-F238E27FC236}">
                <a16:creationId xmlns:a16="http://schemas.microsoft.com/office/drawing/2014/main" id="{F9B6085C-652E-6BD6-58B4-4FD4FE4E867F}"/>
              </a:ext>
              <a:ext uri="{C183D7F6-B498-43B3-948B-1728B52AA6E4}">
                <adec:decorative xmlns:adec="http://schemas.microsoft.com/office/drawing/2017/decorative" val="1"/>
              </a:ext>
            </a:extLst>
          </p:cNvPr>
          <p:cNvSpPr/>
          <p:nvPr userDrawn="1"/>
        </p:nvSpPr>
        <p:spPr bwMode="auto">
          <a:xfrm>
            <a:off x="979611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821989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4833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955307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52280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6755568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6153964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9328361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517194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729095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816025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407492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267941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6663023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01860165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1192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8133493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9938539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8770217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141294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9868027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825395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143633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162BDF-DEE8-2EF5-89DB-FD5A65D1E86F}"/>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23971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4122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41531840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6783163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756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414823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898469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10068494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138701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837757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414692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471551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2406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53327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842464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373471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063262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048802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555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0628923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05908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928216490"/>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804" r:id="rId17"/>
    <p:sldLayoutId id="2147484770" r:id="rId18"/>
    <p:sldLayoutId id="2147484771" r:id="rId19"/>
    <p:sldLayoutId id="2147484772" r:id="rId20"/>
    <p:sldLayoutId id="2147484773" r:id="rId21"/>
    <p:sldLayoutId id="2147484774" r:id="rId22"/>
    <p:sldLayoutId id="2147484775" r:id="rId23"/>
    <p:sldLayoutId id="2147484776" r:id="rId24"/>
    <p:sldLayoutId id="2147484777" r:id="rId25"/>
    <p:sldLayoutId id="2147484778" r:id="rId26"/>
    <p:sldLayoutId id="2147484779" r:id="rId27"/>
    <p:sldLayoutId id="2147484780" r:id="rId28"/>
    <p:sldLayoutId id="2147484781" r:id="rId29"/>
    <p:sldLayoutId id="2147484782" r:id="rId30"/>
    <p:sldLayoutId id="2147484783" r:id="rId31"/>
    <p:sldLayoutId id="2147484784" r:id="rId32"/>
    <p:sldLayoutId id="2147484785" r:id="rId33"/>
    <p:sldLayoutId id="2147484786" r:id="rId34"/>
    <p:sldLayoutId id="2147484787" r:id="rId35"/>
    <p:sldLayoutId id="2147484788" r:id="rId36"/>
    <p:sldLayoutId id="2147484789" r:id="rId37"/>
    <p:sldLayoutId id="2147484790" r:id="rId38"/>
    <p:sldLayoutId id="2147484791" r:id="rId39"/>
    <p:sldLayoutId id="2147484792" r:id="rId40"/>
    <p:sldLayoutId id="2147484793" r:id="rId41"/>
    <p:sldLayoutId id="2147484794" r:id="rId42"/>
    <p:sldLayoutId id="2147484795" r:id="rId43"/>
    <p:sldLayoutId id="2147484796" r:id="rId44"/>
    <p:sldLayoutId id="2147484797" r:id="rId45"/>
    <p:sldLayoutId id="2147484798" r:id="rId46"/>
    <p:sldLayoutId id="2147484799" r:id="rId47"/>
    <p:sldLayoutId id="2147484800" r:id="rId48"/>
    <p:sldLayoutId id="2147484801" r:id="rId49"/>
    <p:sldLayoutId id="2147484802" r:id="rId50"/>
    <p:sldLayoutId id="2147484803" r:id="rId5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hyperlink" Target="https://learn.microsoft.com/en-us/training/modules/pad-exception-handling/4-exercise-exception-handling" TargetMode="External"/><Relationship Id="rId2" Type="http://schemas.openxmlformats.org/officeDocument/2006/relationships/notesSlide" Target="../notesSlides/notesSlide101.xml"/><Relationship Id="rId1" Type="http://schemas.openxmlformats.org/officeDocument/2006/relationships/slideLayout" Target="../slideLayouts/slideLayout30.xml"/><Relationship Id="rId4" Type="http://schemas.openxmlformats.org/officeDocument/2006/relationships/chart" Target="../charts/char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MicrosoftLearning/PL-500T00-Microsoft-Power-Automate-RPA-Developer/blob/master/Instructions/L02/Lab02_Build_Desktop_Flow.md" TargetMode="External"/><Relationship Id="rId2" Type="http://schemas.openxmlformats.org/officeDocument/2006/relationships/notesSlide" Target="../notesSlides/notesSlide107.xml"/><Relationship Id="rId1" Type="http://schemas.openxmlformats.org/officeDocument/2006/relationships/slideLayout" Target="../slideLayouts/slideLayout30.xml"/><Relationship Id="rId5" Type="http://schemas.openxmlformats.org/officeDocument/2006/relationships/chart" Target="../charts/chart7.xml"/><Relationship Id="rId4" Type="http://schemas.openxmlformats.org/officeDocument/2006/relationships/chart" Target="../charts/char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training/modules/pad-first-steps/5-exercise-create-simple-flow"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7.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training/modules/pad-first-steps/5-exercise-create-simple-flow"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 Id="rId6" Type="http://schemas.openxmlformats.org/officeDocument/2006/relationships/chart" Target="../charts/chart2.xml"/><Relationship Id="rId5" Type="http://schemas.openxmlformats.org/officeDocument/2006/relationships/hyperlink" Target="https://learn.microsoft.com/en-us/training/modules/pad-conditionals/4-exercise-if-group-actions" TargetMode="External"/><Relationship Id="rId4" Type="http://schemas.openxmlformats.org/officeDocument/2006/relationships/hyperlink" Target="https://learn.microsoft.com/en-us/training/modules/pad-loops/6-exercise-loop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hyperlink" Target="https://learn.microsoft.com/en-us/training/modules/pad-power-automate-desktop-recording-features/4-exercise-recording-desktop-flows" TargetMode="External"/><Relationship Id="rId2" Type="http://schemas.openxmlformats.org/officeDocument/2006/relationships/notesSlide" Target="../notesSlides/notesSlide65.xml"/><Relationship Id="rId1" Type="http://schemas.openxmlformats.org/officeDocument/2006/relationships/slideLayout" Target="../slideLayouts/slideLayout30.xml"/><Relationship Id="rId4" Type="http://schemas.openxmlformats.org/officeDocument/2006/relationships/chart" Target="../charts/char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training/modules/pad-web/6-exercise" TargetMode="External"/><Relationship Id="rId2" Type="http://schemas.openxmlformats.org/officeDocument/2006/relationships/notesSlide" Target="../notesSlides/notesSlide74.xml"/><Relationship Id="rId1" Type="http://schemas.openxmlformats.org/officeDocument/2006/relationships/slideLayout" Target="../slideLayouts/slideLayout30.xml"/><Relationship Id="rId4" Type="http://schemas.openxmlformats.org/officeDocument/2006/relationships/chart" Target="../charts/char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37.xml"/><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076614-1A8B-58D5-6A78-3C1F13360F02}"/>
              </a:ext>
            </a:extLst>
          </p:cNvPr>
          <p:cNvSpPr>
            <a:spLocks noGrp="1"/>
          </p:cNvSpPr>
          <p:nvPr>
            <p:ph type="title"/>
          </p:nvPr>
        </p:nvSpPr>
        <p:spPr>
          <a:xfrm>
            <a:off x="569913" y="3429000"/>
            <a:ext cx="4365882" cy="1231106"/>
          </a:xfrm>
        </p:spPr>
        <p:txBody>
          <a:bodyPr/>
          <a:lstStyle/>
          <a:p>
            <a:r>
              <a:rPr lang="en-US" dirty="0"/>
              <a:t>Power Automate Desktop Flows</a:t>
            </a:r>
          </a:p>
        </p:txBody>
      </p:sp>
      <p:sp>
        <p:nvSpPr>
          <p:cNvPr id="6" name="Text Placeholder 5">
            <a:extLst>
              <a:ext uri="{FF2B5EF4-FFF2-40B4-BE49-F238E27FC236}">
                <a16:creationId xmlns:a16="http://schemas.microsoft.com/office/drawing/2014/main" id="{03AC3F46-8F4A-1927-19E5-F22A6019A41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340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Actions</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Actions</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3108527" cy="2369880"/>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Contains all Power Automate actions and includes a search bar that helps you find specific actions by matching the action name to the text string.</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4" name="Rectangle 3" descr="actions highlight">
            <a:extLst>
              <a:ext uri="{FF2B5EF4-FFF2-40B4-BE49-F238E27FC236}">
                <a16:creationId xmlns:a16="http://schemas.microsoft.com/office/drawing/2014/main" id="{D52DC01B-4852-A847-BCED-71F97C105D4E}"/>
              </a:ext>
            </a:extLst>
          </p:cNvPr>
          <p:cNvSpPr/>
          <p:nvPr/>
        </p:nvSpPr>
        <p:spPr bwMode="auto">
          <a:xfrm>
            <a:off x="4733925" y="1885950"/>
            <a:ext cx="1533525" cy="378618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968920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6010-E861-D7A3-4359-CDB4CB368C8B}"/>
              </a:ext>
            </a:extLst>
          </p:cNvPr>
          <p:cNvSpPr>
            <a:spLocks noGrp="1"/>
          </p:cNvSpPr>
          <p:nvPr>
            <p:ph type="title"/>
          </p:nvPr>
        </p:nvSpPr>
        <p:spPr/>
        <p:txBody>
          <a:bodyPr/>
          <a:lstStyle/>
          <a:p>
            <a:r>
              <a:rPr lang="en-US" altLang="zh-CN"/>
              <a:t>Text Handling Actions (3/3)</a:t>
            </a:r>
            <a:endParaRPr lang="en-US"/>
          </a:p>
        </p:txBody>
      </p:sp>
      <p:sp>
        <p:nvSpPr>
          <p:cNvPr id="3" name="Text Placeholder 2">
            <a:extLst>
              <a:ext uri="{FF2B5EF4-FFF2-40B4-BE49-F238E27FC236}">
                <a16:creationId xmlns:a16="http://schemas.microsoft.com/office/drawing/2014/main" id="{832160CF-B6B8-07D5-A87F-373164AE35AD}"/>
              </a:ext>
            </a:extLst>
          </p:cNvPr>
          <p:cNvSpPr>
            <a:spLocks noGrp="1"/>
          </p:cNvSpPr>
          <p:nvPr>
            <p:ph type="body" sz="quarter" idx="17"/>
          </p:nvPr>
        </p:nvSpPr>
        <p:spPr>
          <a:xfrm>
            <a:off x="584199" y="1386766"/>
            <a:ext cx="11011601" cy="338554"/>
          </a:xfrm>
        </p:spPr>
        <p:txBody>
          <a:bodyPr/>
          <a:lstStyle/>
          <a:p>
            <a:r>
              <a:rPr lang="en-US">
                <a:solidFill>
                  <a:schemeClr val="tx1"/>
                </a:solidFill>
              </a:rPr>
              <a:t>Additional text actions</a:t>
            </a:r>
          </a:p>
        </p:txBody>
      </p:sp>
      <p:sp>
        <p:nvSpPr>
          <p:cNvPr id="4" name="Text Placeholder 3">
            <a:extLst>
              <a:ext uri="{FF2B5EF4-FFF2-40B4-BE49-F238E27FC236}">
                <a16:creationId xmlns:a16="http://schemas.microsoft.com/office/drawing/2014/main" id="{EC348EFB-1600-2E51-CB1F-BF3758980BE7}"/>
              </a:ext>
            </a:extLst>
          </p:cNvPr>
          <p:cNvSpPr txBox="1">
            <a:spLocks/>
          </p:cNvSpPr>
          <p:nvPr/>
        </p:nvSpPr>
        <p:spPr>
          <a:xfrm>
            <a:off x="586390" y="2171650"/>
            <a:ext cx="5217510" cy="3300904"/>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300"/>
              </a:spcAft>
              <a:buNone/>
            </a:pPr>
            <a:r>
              <a:rPr lang="en-US" sz="1800" b="1">
                <a:cs typeface="Segoe UI" panose="020B0502040204020203" pitchFamily="34" charset="0"/>
              </a:rPr>
              <a:t>Create random text</a:t>
            </a:r>
            <a:endParaRPr lang="en-US" altLang="zh-CN" sz="1800" b="1">
              <a:cs typeface="Segoe UI" panose="020B0502040204020203" pitchFamily="34" charset="0"/>
            </a:endParaRPr>
          </a:p>
          <a:p>
            <a:pPr marL="317500" lvl="1" indent="-184150">
              <a:spcBef>
                <a:spcPts val="600"/>
              </a:spcBef>
              <a:spcAft>
                <a:spcPts val="300"/>
              </a:spcAft>
            </a:pPr>
            <a:r>
              <a:rPr lang="en-US" sz="1800">
                <a:cs typeface="Segoe UI" panose="020B0502040204020203" pitchFamily="34" charset="0"/>
              </a:rPr>
              <a:t>T</a:t>
            </a:r>
            <a:r>
              <a:rPr lang="en-US" altLang="zh-CN" sz="1800">
                <a:cs typeface="Segoe UI" panose="020B0502040204020203" pitchFamily="34" charset="0"/>
              </a:rPr>
              <a:t>he </a:t>
            </a:r>
            <a:r>
              <a:rPr lang="en-US" sz="1800">
                <a:cs typeface="Segoe UI" panose="020B0502040204020203" pitchFamily="34" charset="0"/>
              </a:rPr>
              <a:t>action is ideal for generating passwords</a:t>
            </a:r>
          </a:p>
          <a:p>
            <a:pPr marL="0" lvl="1" indent="0">
              <a:spcBef>
                <a:spcPts val="600"/>
              </a:spcBef>
              <a:spcAft>
                <a:spcPts val="300"/>
              </a:spcAft>
              <a:buNone/>
            </a:pPr>
            <a:r>
              <a:rPr lang="en-US" altLang="zh-CN" sz="1800" b="1">
                <a:cs typeface="Segoe UI" panose="020B0502040204020203" pitchFamily="34" charset="0"/>
              </a:rPr>
              <a:t>Join text</a:t>
            </a:r>
          </a:p>
          <a:p>
            <a:pPr marL="317500" lvl="1" indent="-184150">
              <a:spcBef>
                <a:spcPts val="600"/>
              </a:spcBef>
              <a:spcAft>
                <a:spcPts val="300"/>
              </a:spcAft>
            </a:pPr>
            <a:r>
              <a:rPr lang="en-US" sz="1800">
                <a:cs typeface="Segoe UI" panose="020B0502040204020203" pitchFamily="34" charset="0"/>
              </a:rPr>
              <a:t>To combine a list of text values into a single </a:t>
            </a:r>
            <a:br>
              <a:rPr lang="en-US" sz="1800">
                <a:cs typeface="Segoe UI" panose="020B0502040204020203" pitchFamily="34" charset="0"/>
              </a:rPr>
            </a:br>
            <a:r>
              <a:rPr lang="en-US" sz="1800">
                <a:cs typeface="Segoe UI" panose="020B0502040204020203" pitchFamily="34" charset="0"/>
              </a:rPr>
              <a:t>text value</a:t>
            </a:r>
          </a:p>
          <a:p>
            <a:pPr marL="0" lvl="1" indent="0">
              <a:spcBef>
                <a:spcPts val="600"/>
              </a:spcBef>
              <a:spcAft>
                <a:spcPts val="300"/>
              </a:spcAft>
              <a:buNone/>
            </a:pPr>
            <a:r>
              <a:rPr lang="en-US" sz="1800" b="1">
                <a:cs typeface="Segoe UI" panose="020B0502040204020203" pitchFamily="34" charset="0"/>
              </a:rPr>
              <a:t>Split text</a:t>
            </a:r>
          </a:p>
          <a:p>
            <a:pPr marL="317500" lvl="1" indent="-184150">
              <a:spcBef>
                <a:spcPts val="600"/>
              </a:spcBef>
              <a:spcAft>
                <a:spcPts val="300"/>
              </a:spcAft>
            </a:pPr>
            <a:r>
              <a:rPr lang="en-US" sz="1800">
                <a:cs typeface="Segoe UI" panose="020B0502040204020203" pitchFamily="34" charset="0"/>
              </a:rPr>
              <a:t>To separate a single text value into a list of items</a:t>
            </a:r>
          </a:p>
          <a:p>
            <a:pPr marL="0" lvl="1" indent="0">
              <a:spcBef>
                <a:spcPts val="600"/>
              </a:spcBef>
              <a:spcAft>
                <a:spcPts val="300"/>
              </a:spcAft>
              <a:buNone/>
            </a:pPr>
            <a:r>
              <a:rPr lang="en-US" altLang="zh-CN" sz="1800" b="1">
                <a:cs typeface="Segoe UI" panose="020B0502040204020203" pitchFamily="34" charset="0"/>
              </a:rPr>
              <a:t>Parse text </a:t>
            </a:r>
          </a:p>
          <a:p>
            <a:pPr marL="317500" lvl="1" indent="-184150">
              <a:spcBef>
                <a:spcPts val="600"/>
              </a:spcBef>
              <a:spcAft>
                <a:spcPts val="300"/>
              </a:spcAft>
            </a:pPr>
            <a:r>
              <a:rPr lang="en-US" altLang="zh-CN" sz="1800">
                <a:cs typeface="Segoe UI" panose="020B0502040204020203" pitchFamily="34" charset="0"/>
              </a:rPr>
              <a:t>Search for a text value for a specific string of text</a:t>
            </a:r>
          </a:p>
        </p:txBody>
      </p:sp>
      <p:sp>
        <p:nvSpPr>
          <p:cNvPr id="5" name="Text Placeholder 4">
            <a:extLst>
              <a:ext uri="{FF2B5EF4-FFF2-40B4-BE49-F238E27FC236}">
                <a16:creationId xmlns:a16="http://schemas.microsoft.com/office/drawing/2014/main" id="{2DD48065-7A3B-2887-0DAA-E914F219FC64}"/>
              </a:ext>
            </a:extLst>
          </p:cNvPr>
          <p:cNvSpPr txBox="1">
            <a:spLocks/>
          </p:cNvSpPr>
          <p:nvPr/>
        </p:nvSpPr>
        <p:spPr>
          <a:xfrm>
            <a:off x="6253664" y="2171650"/>
            <a:ext cx="5187106" cy="2562240"/>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300"/>
              </a:spcAft>
              <a:buNone/>
            </a:pPr>
            <a:r>
              <a:rPr lang="en-US" altLang="zh-CN" sz="1800" b="1">
                <a:cs typeface="Segoe UI" panose="020B0502040204020203" pitchFamily="34" charset="0"/>
              </a:rPr>
              <a:t>Replace text</a:t>
            </a:r>
          </a:p>
          <a:p>
            <a:pPr marL="317500" lvl="1" indent="-184150">
              <a:spcBef>
                <a:spcPts val="600"/>
              </a:spcBef>
              <a:spcAft>
                <a:spcPts val="300"/>
              </a:spcAft>
            </a:pPr>
            <a:r>
              <a:rPr lang="en-US" altLang="zh-CN" sz="1800">
                <a:cs typeface="Segoe UI" panose="020B0502040204020203" pitchFamily="34" charset="0"/>
              </a:rPr>
              <a:t>To find a string in a text and replace it with another string or character</a:t>
            </a:r>
          </a:p>
          <a:p>
            <a:pPr marL="0" lvl="1" indent="0">
              <a:spcBef>
                <a:spcPts val="600"/>
              </a:spcBef>
              <a:spcAft>
                <a:spcPts val="300"/>
              </a:spcAft>
              <a:buNone/>
            </a:pPr>
            <a:r>
              <a:rPr lang="en-US" altLang="zh-CN" sz="1800" b="1">
                <a:cs typeface="Segoe UI" panose="020B0502040204020203" pitchFamily="34" charset="0"/>
              </a:rPr>
              <a:t>Escape text for regular expression</a:t>
            </a:r>
          </a:p>
          <a:p>
            <a:pPr marL="317500" lvl="1" indent="-184150">
              <a:spcBef>
                <a:spcPts val="600"/>
              </a:spcBef>
              <a:spcAft>
                <a:spcPts val="300"/>
              </a:spcAft>
            </a:pPr>
            <a:r>
              <a:rPr lang="en-US" altLang="zh-CN" sz="1800">
                <a:cs typeface="Segoe UI" panose="020B0502040204020203" pitchFamily="34" charset="0"/>
              </a:rPr>
              <a:t>To modify a regular expression so that the characters used in regular expressions are escaped and are treated as literal characters in the string</a:t>
            </a:r>
            <a:endParaRPr lang="zh-CN" altLang="en-US" sz="1800">
              <a:cs typeface="Segoe UI" panose="020B0502040204020203" pitchFamily="34" charset="0"/>
            </a:endParaRPr>
          </a:p>
        </p:txBody>
      </p:sp>
    </p:spTree>
    <p:extLst>
      <p:ext uri="{BB962C8B-B14F-4D97-AF65-F5344CB8AC3E}">
        <p14:creationId xmlns:p14="http://schemas.microsoft.com/office/powerpoint/2010/main" val="257175365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C060-929B-9CED-DBA6-C53823191EA3}"/>
              </a:ext>
            </a:extLst>
          </p:cNvPr>
          <p:cNvSpPr>
            <a:spLocks noGrp="1"/>
          </p:cNvSpPr>
          <p:nvPr>
            <p:ph type="title"/>
          </p:nvPr>
        </p:nvSpPr>
        <p:spPr>
          <a:xfrm>
            <a:off x="588262" y="585216"/>
            <a:ext cx="11044938" cy="492443"/>
          </a:xfrm>
        </p:spPr>
        <p:txBody>
          <a:bodyPr/>
          <a:lstStyle/>
          <a:p>
            <a:r>
              <a:rPr lang="en-US" altLang="zh-CN"/>
              <a:t>Date Time Actions</a:t>
            </a:r>
            <a:endParaRPr lang="en-US"/>
          </a:p>
        </p:txBody>
      </p:sp>
      <p:sp>
        <p:nvSpPr>
          <p:cNvPr id="8" name="Text Placeholder 4">
            <a:extLst>
              <a:ext uri="{FF2B5EF4-FFF2-40B4-BE49-F238E27FC236}">
                <a16:creationId xmlns:a16="http://schemas.microsoft.com/office/drawing/2014/main" id="{65B3EAB3-4760-52A8-35DC-9A7D97081924}"/>
              </a:ext>
            </a:extLst>
          </p:cNvPr>
          <p:cNvSpPr txBox="1">
            <a:spLocks/>
          </p:cNvSpPr>
          <p:nvPr/>
        </p:nvSpPr>
        <p:spPr>
          <a:xfrm>
            <a:off x="588262" y="1513476"/>
            <a:ext cx="3970291" cy="101566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200" b="1"/>
              <a:t>Get current date and time</a:t>
            </a:r>
            <a:r>
              <a:rPr lang="en-US" sz="2200"/>
              <a:t> </a:t>
            </a:r>
            <a:r>
              <a:rPr lang="en-US" altLang="zh-CN" sz="2200"/>
              <a:t>– </a:t>
            </a:r>
            <a:r>
              <a:rPr lang="en-US" sz="2200"/>
              <a:t>Retrieve the current date </a:t>
            </a:r>
            <a:br>
              <a:rPr lang="en-US" sz="2200"/>
            </a:br>
            <a:r>
              <a:rPr lang="en-US" sz="2200"/>
              <a:t>and time</a:t>
            </a:r>
          </a:p>
        </p:txBody>
      </p:sp>
      <p:sp>
        <p:nvSpPr>
          <p:cNvPr id="9" name="Text Placeholder 4">
            <a:extLst>
              <a:ext uri="{FF2B5EF4-FFF2-40B4-BE49-F238E27FC236}">
                <a16:creationId xmlns:a16="http://schemas.microsoft.com/office/drawing/2014/main" id="{82E3AB41-5306-DDCD-9929-C6FAAC7B216E}"/>
              </a:ext>
            </a:extLst>
          </p:cNvPr>
          <p:cNvSpPr txBox="1">
            <a:spLocks/>
          </p:cNvSpPr>
          <p:nvPr/>
        </p:nvSpPr>
        <p:spPr>
          <a:xfrm>
            <a:off x="588262" y="3003942"/>
            <a:ext cx="4024079" cy="1354217"/>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200" b="1"/>
              <a:t>Add to datetime</a:t>
            </a:r>
            <a:r>
              <a:rPr lang="en-US" sz="2200"/>
              <a:t> </a:t>
            </a:r>
            <a:r>
              <a:rPr lang="en-US" altLang="zh-CN" sz="2200"/>
              <a:t>– </a:t>
            </a:r>
            <a:r>
              <a:rPr lang="en-US" sz="2200"/>
              <a:t>Add a specified amount of the selected time unit to a datetime variable</a:t>
            </a:r>
          </a:p>
        </p:txBody>
      </p:sp>
      <p:sp>
        <p:nvSpPr>
          <p:cNvPr id="10" name="Text Placeholder 4">
            <a:extLst>
              <a:ext uri="{FF2B5EF4-FFF2-40B4-BE49-F238E27FC236}">
                <a16:creationId xmlns:a16="http://schemas.microsoft.com/office/drawing/2014/main" id="{7EC19C10-5907-5FB0-E9C4-C740A14E8493}"/>
              </a:ext>
            </a:extLst>
          </p:cNvPr>
          <p:cNvSpPr txBox="1">
            <a:spLocks/>
          </p:cNvSpPr>
          <p:nvPr/>
        </p:nvSpPr>
        <p:spPr>
          <a:xfrm>
            <a:off x="588262" y="4832961"/>
            <a:ext cx="4024079" cy="67710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200" b="1"/>
              <a:t>Subtract dates </a:t>
            </a:r>
            <a:r>
              <a:rPr lang="en-US" altLang="zh-CN" sz="2200"/>
              <a:t>–</a:t>
            </a:r>
            <a:br>
              <a:rPr lang="en-US" altLang="zh-CN" sz="2200"/>
            </a:br>
            <a:r>
              <a:rPr lang="en-US" sz="2200"/>
              <a:t>Subtract dates</a:t>
            </a:r>
          </a:p>
        </p:txBody>
      </p:sp>
      <p:pic>
        <p:nvPicPr>
          <p:cNvPr id="12" name="图片 12" descr="Screenshot of the get current date and time action properties.">
            <a:extLst>
              <a:ext uri="{FF2B5EF4-FFF2-40B4-BE49-F238E27FC236}">
                <a16:creationId xmlns:a16="http://schemas.microsoft.com/office/drawing/2014/main" id="{009EDED7-5080-1B17-B3F7-2C390C849039}"/>
              </a:ext>
            </a:extLst>
          </p:cNvPr>
          <p:cNvPicPr>
            <a:picLocks noGrp="1" noChangeAspect="1"/>
          </p:cNvPicPr>
          <p:nvPr>
            <p:ph type="pic" sz="quarter" idx="20"/>
          </p:nvPr>
        </p:nvPicPr>
        <p:blipFill rotWithShape="1">
          <a:blip r:embed="rId3"/>
          <a:srcRect l="-3759" t="-1847" r="-3759" b="-1847"/>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5108736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C060-929B-9CED-DBA6-C53823191EA3}"/>
              </a:ext>
            </a:extLst>
          </p:cNvPr>
          <p:cNvSpPr>
            <a:spLocks noGrp="1"/>
          </p:cNvSpPr>
          <p:nvPr>
            <p:ph type="title"/>
          </p:nvPr>
        </p:nvSpPr>
        <p:spPr>
          <a:xfrm>
            <a:off x="588262" y="585216"/>
            <a:ext cx="11044938" cy="492443"/>
          </a:xfrm>
        </p:spPr>
        <p:txBody>
          <a:bodyPr/>
          <a:lstStyle/>
          <a:p>
            <a:r>
              <a:rPr lang="en-US"/>
              <a:t>Perform OCR</a:t>
            </a:r>
          </a:p>
        </p:txBody>
      </p:sp>
      <p:sp>
        <p:nvSpPr>
          <p:cNvPr id="8" name="Text Placeholder 4">
            <a:extLst>
              <a:ext uri="{FF2B5EF4-FFF2-40B4-BE49-F238E27FC236}">
                <a16:creationId xmlns:a16="http://schemas.microsoft.com/office/drawing/2014/main" id="{65B3EAB3-4760-52A8-35DC-9A7D97081924}"/>
              </a:ext>
            </a:extLst>
          </p:cNvPr>
          <p:cNvSpPr txBox="1">
            <a:spLocks/>
          </p:cNvSpPr>
          <p:nvPr/>
        </p:nvSpPr>
        <p:spPr>
          <a:xfrm>
            <a:off x="588263" y="1513476"/>
            <a:ext cx="3867624" cy="3200876"/>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Optical character recognition (OCR) enables you to locate and extract text from images or the screen</a:t>
            </a:r>
          </a:p>
          <a:p>
            <a:pPr>
              <a:spcBef>
                <a:spcPts val="600"/>
              </a:spcBef>
              <a:spcAft>
                <a:spcPts val="600"/>
              </a:spcAft>
            </a:pPr>
            <a:r>
              <a:rPr lang="en-US" sz="2200"/>
              <a:t>To perform OCR multilingual sources, use a Tesseract engine and enable the Use other languages option in the</a:t>
            </a:r>
            <a:br>
              <a:rPr lang="en-US" sz="2200"/>
            </a:br>
            <a:r>
              <a:rPr lang="en-US" sz="2200"/>
              <a:t>engine settings</a:t>
            </a:r>
          </a:p>
        </p:txBody>
      </p:sp>
      <p:pic>
        <p:nvPicPr>
          <p:cNvPr id="6" name="Content Placeholder 6" descr="Screenshot of the extract text with OCR action with red rectangles around the OCR engine type field and the use other language toggle button">
            <a:extLst>
              <a:ext uri="{FF2B5EF4-FFF2-40B4-BE49-F238E27FC236}">
                <a16:creationId xmlns:a16="http://schemas.microsoft.com/office/drawing/2014/main" id="{9FBD3425-F8C0-8F5B-F942-F3CD2E938DDD}"/>
              </a:ext>
            </a:extLst>
          </p:cNvPr>
          <p:cNvPicPr>
            <a:picLocks noGrp="1" noChangeAspect="1"/>
          </p:cNvPicPr>
          <p:nvPr>
            <p:ph type="pic" sz="quarter" idx="20"/>
          </p:nvPr>
        </p:nvPicPr>
        <p:blipFill rotWithShape="1">
          <a:blip r:embed="rId3"/>
          <a:srcRect l="-42654" t="-2126" r="-42654" b="-212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12016709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Exception Handling</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r>
              <a:rPr lang="en-US" sz="2400">
                <a:solidFill>
                  <a:srgbClr val="0078D4"/>
                </a:solidFill>
              </a:rPr>
              <a:t> </a:t>
            </a:r>
          </a:p>
        </p:txBody>
      </p:sp>
      <p:sp>
        <p:nvSpPr>
          <p:cNvPr id="3" name="TextBox 2">
            <a:extLst>
              <a:ext uri="{FF2B5EF4-FFF2-40B4-BE49-F238E27FC236}">
                <a16:creationId xmlns:a16="http://schemas.microsoft.com/office/drawing/2014/main" id="{5C349322-0E5F-6C76-66F3-87D82D9D1717}"/>
              </a:ext>
            </a:extLst>
          </p:cNvPr>
          <p:cNvSpPr txBox="1"/>
          <p:nvPr/>
        </p:nvSpPr>
        <p:spPr>
          <a:xfrm>
            <a:off x="4356037"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6456467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Module 5 – Summary</a:t>
            </a:r>
          </a:p>
        </p:txBody>
      </p:sp>
      <p:sp>
        <p:nvSpPr>
          <p:cNvPr id="10" name="Text Placeholder 9">
            <a:extLst>
              <a:ext uri="{FF2B5EF4-FFF2-40B4-BE49-F238E27FC236}">
                <a16:creationId xmlns:a16="http://schemas.microsoft.com/office/drawing/2014/main" id="{03DC5CFE-BC87-41A1-D84F-C674A7DFA036}"/>
              </a:ext>
            </a:extLst>
          </p:cNvPr>
          <p:cNvSpPr>
            <a:spLocks noGrp="1"/>
          </p:cNvSpPr>
          <p:nvPr>
            <p:ph type="body" sz="quarter" idx="35"/>
          </p:nvPr>
        </p:nvSpPr>
        <p:spPr>
          <a:xfrm>
            <a:off x="4358229" y="1926472"/>
            <a:ext cx="5361973" cy="2000548"/>
          </a:xfrm>
        </p:spPr>
        <p:txBody>
          <a:bodyPr/>
          <a:lstStyle/>
          <a:p>
            <a:pPr marL="231775" lvl="1" indent="-231775">
              <a:spcBef>
                <a:spcPts val="0"/>
              </a:spcBef>
              <a:spcAft>
                <a:spcPts val="1200"/>
              </a:spcAft>
            </a:pPr>
            <a:r>
              <a:rPr lang="en-US" altLang="zh-CN" sz="1800">
                <a:cs typeface="Segoe UI" panose="020B0502040204020203" pitchFamily="34" charset="0"/>
              </a:rPr>
              <a:t>How to handle exceptions</a:t>
            </a:r>
          </a:p>
          <a:p>
            <a:pPr marL="231775" lvl="1" indent="-231775">
              <a:spcBef>
                <a:spcPts val="0"/>
              </a:spcBef>
              <a:spcAft>
                <a:spcPts val="1200"/>
              </a:spcAft>
            </a:pPr>
            <a:r>
              <a:rPr lang="en-US" altLang="zh-CN" sz="1800">
                <a:cs typeface="Segoe UI" panose="020B0502040204020203" pitchFamily="34" charset="0"/>
              </a:rPr>
              <a:t>How to work with Folder and File actions</a:t>
            </a:r>
          </a:p>
          <a:p>
            <a:pPr marL="231775" lvl="1" indent="-231775">
              <a:spcBef>
                <a:spcPts val="0"/>
              </a:spcBef>
              <a:spcAft>
                <a:spcPts val="1200"/>
              </a:spcAft>
            </a:pPr>
            <a:r>
              <a:rPr lang="en-US" altLang="zh-CN" sz="1800">
                <a:cs typeface="Segoe UI" panose="020B0502040204020203" pitchFamily="34" charset="0"/>
              </a:rPr>
              <a:t>How to work with Microsoft Excel actions</a:t>
            </a:r>
          </a:p>
          <a:p>
            <a:pPr marL="231775" lvl="1" indent="-231775">
              <a:spcBef>
                <a:spcPts val="0"/>
              </a:spcBef>
              <a:spcAft>
                <a:spcPts val="1200"/>
              </a:spcAft>
            </a:pPr>
            <a:r>
              <a:rPr lang="en-US" altLang="zh-CN" sz="1800">
                <a:cs typeface="Segoe UI" panose="020B0502040204020203" pitchFamily="34" charset="0"/>
              </a:rPr>
              <a:t>Options for automating web mail and Outlook</a:t>
            </a:r>
          </a:p>
          <a:p>
            <a:pPr marL="231775" lvl="1" indent="-231775">
              <a:spcBef>
                <a:spcPts val="0"/>
              </a:spcBef>
              <a:spcAft>
                <a:spcPts val="1200"/>
              </a:spcAft>
            </a:pPr>
            <a:r>
              <a:rPr lang="en-US" altLang="zh-CN" sz="1800">
                <a:cs typeface="Segoe UI" panose="020B0502040204020203" pitchFamily="34" charset="0"/>
              </a:rPr>
              <a:t>Options for Text, Date and OCR actions</a:t>
            </a:r>
          </a:p>
        </p:txBody>
      </p:sp>
    </p:spTree>
    <p:extLst>
      <p:ext uri="{BB962C8B-B14F-4D97-AF65-F5344CB8AC3E}">
        <p14:creationId xmlns:p14="http://schemas.microsoft.com/office/powerpoint/2010/main" val="112832752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8D0122-E26D-2162-AD2D-116B8E574059}"/>
              </a:ext>
            </a:extLst>
          </p:cNvPr>
          <p:cNvSpPr>
            <a:spLocks noGrp="1"/>
          </p:cNvSpPr>
          <p:nvPr>
            <p:ph type="title"/>
          </p:nvPr>
        </p:nvSpPr>
        <p:spPr>
          <a:xfrm>
            <a:off x="569911" y="2769057"/>
            <a:ext cx="4725989" cy="1231106"/>
          </a:xfrm>
        </p:spPr>
        <p:txBody>
          <a:bodyPr/>
          <a:lstStyle/>
          <a:p>
            <a:r>
              <a:rPr lang="en-US"/>
              <a:t>Module 6: Deploy and Monitor</a:t>
            </a:r>
          </a:p>
        </p:txBody>
      </p:sp>
    </p:spTree>
    <p:extLst>
      <p:ext uri="{BB962C8B-B14F-4D97-AF65-F5344CB8AC3E}">
        <p14:creationId xmlns:p14="http://schemas.microsoft.com/office/powerpoint/2010/main" val="100026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6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262" y="1255911"/>
            <a:ext cx="10525583" cy="33855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Basics about how desktop flows can be deployed and monitored.</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262" y="2221368"/>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2694723"/>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12" name="TextBox 11">
            <a:extLst>
              <a:ext uri="{FF2B5EF4-FFF2-40B4-BE49-F238E27FC236}">
                <a16:creationId xmlns:a16="http://schemas.microsoft.com/office/drawing/2014/main" id="{6C476AB9-AC7E-AC7E-D104-8F3711E2100C}"/>
              </a:ext>
            </a:extLst>
          </p:cNvPr>
          <p:cNvSpPr txBox="1">
            <a:spLocks/>
          </p:cNvSpPr>
          <p:nvPr/>
        </p:nvSpPr>
        <p:spPr>
          <a:xfrm>
            <a:off x="1325879" y="2833592"/>
            <a:ext cx="9351646" cy="276999"/>
          </a:xfrm>
          <a:prstGeom prst="rect">
            <a:avLst/>
          </a:prstGeom>
          <a:noFill/>
        </p:spPr>
        <p:txBody>
          <a:bodyPr wrap="square" lIns="0" tIns="0" rIns="0" bIns="0">
            <a:spAutoFit/>
          </a:bodyPr>
          <a:lstStyle/>
          <a:p>
            <a:pPr marL="0" lvl="1">
              <a:spcAft>
                <a:spcPts val="600"/>
              </a:spcAft>
              <a:buSzPct val="90000"/>
            </a:pPr>
            <a:r>
              <a:rPr lang="en-US" sz="1800"/>
              <a:t>How to deploy to other environments and users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3611480"/>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13" name="TextBox 12">
            <a:extLst>
              <a:ext uri="{FF2B5EF4-FFF2-40B4-BE49-F238E27FC236}">
                <a16:creationId xmlns:a16="http://schemas.microsoft.com/office/drawing/2014/main" id="{49A1DDF1-9976-31D6-BBD3-69135E417B1B}"/>
              </a:ext>
            </a:extLst>
          </p:cNvPr>
          <p:cNvSpPr txBox="1">
            <a:spLocks/>
          </p:cNvSpPr>
          <p:nvPr/>
        </p:nvSpPr>
        <p:spPr>
          <a:xfrm>
            <a:off x="1325879" y="3750349"/>
            <a:ext cx="9351645" cy="276999"/>
          </a:xfrm>
          <a:prstGeom prst="rect">
            <a:avLst/>
          </a:prstGeom>
          <a:noFill/>
        </p:spPr>
        <p:txBody>
          <a:bodyPr wrap="square" lIns="0" tIns="0" rIns="0" bIns="0">
            <a:spAutoFit/>
          </a:bodyPr>
          <a:lstStyle/>
          <a:p>
            <a:pPr marL="0" lvl="1">
              <a:spcAft>
                <a:spcPts val="600"/>
              </a:spcAft>
            </a:pPr>
            <a:r>
              <a:rPr lang="en-US" sz="1800"/>
              <a:t>Options for monitoring your desktop flows</a:t>
            </a:r>
          </a:p>
        </p:txBody>
      </p:sp>
    </p:spTree>
    <p:extLst>
      <p:ext uri="{BB962C8B-B14F-4D97-AF65-F5344CB8AC3E}">
        <p14:creationId xmlns:p14="http://schemas.microsoft.com/office/powerpoint/2010/main" val="372301303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66F928-C36E-5842-08B9-F270498E3389}"/>
              </a:ext>
            </a:extLst>
          </p:cNvPr>
          <p:cNvSpPr>
            <a:spLocks noGrp="1"/>
          </p:cNvSpPr>
          <p:nvPr>
            <p:ph type="title"/>
          </p:nvPr>
        </p:nvSpPr>
        <p:spPr/>
        <p:txBody>
          <a:bodyPr/>
          <a:lstStyle/>
          <a:p>
            <a:r>
              <a:rPr lang="en-US"/>
              <a:t>Deploying Desktop Flows</a:t>
            </a:r>
          </a:p>
        </p:txBody>
      </p:sp>
      <p:sp>
        <p:nvSpPr>
          <p:cNvPr id="9" name="Oval 8">
            <a:extLst>
              <a:ext uri="{FF2B5EF4-FFF2-40B4-BE49-F238E27FC236}">
                <a16:creationId xmlns:a16="http://schemas.microsoft.com/office/drawing/2014/main" id="{25BD92F7-4ACB-8F43-015E-CA53106E03B2}"/>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0" name="Text Placeholder 5">
            <a:extLst>
              <a:ext uri="{FF2B5EF4-FFF2-40B4-BE49-F238E27FC236}">
                <a16:creationId xmlns:a16="http://schemas.microsoft.com/office/drawing/2014/main" id="{E57F7DBF-CC15-9C42-90C9-F157E3DFDF37}"/>
              </a:ext>
            </a:extLst>
          </p:cNvPr>
          <p:cNvSpPr txBox="1">
            <a:spLocks/>
          </p:cNvSpPr>
          <p:nvPr/>
        </p:nvSpPr>
        <p:spPr>
          <a:xfrm>
            <a:off x="1319214" y="1488034"/>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To run desktop flows in other environments, transport the flow using solutions</a:t>
            </a:r>
          </a:p>
        </p:txBody>
      </p:sp>
      <p:sp>
        <p:nvSpPr>
          <p:cNvPr id="11" name="Oval 10">
            <a:extLst>
              <a:ext uri="{FF2B5EF4-FFF2-40B4-BE49-F238E27FC236}">
                <a16:creationId xmlns:a16="http://schemas.microsoft.com/office/drawing/2014/main" id="{832D5B17-7FC1-9A53-8A3B-FF15E1852A94}"/>
              </a:ext>
              <a:ext uri="{C183D7F6-B498-43B3-948B-1728B52AA6E4}">
                <adec:decorative xmlns:adec="http://schemas.microsoft.com/office/drawing/2017/decorative" val="0"/>
              </a:ext>
            </a:extLst>
          </p:cNvPr>
          <p:cNvSpPr>
            <a:spLocks/>
          </p:cNvSpPr>
          <p:nvPr/>
        </p:nvSpPr>
        <p:spPr bwMode="auto">
          <a:xfrm>
            <a:off x="623900" y="211902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12" name="Text Placeholder 5">
            <a:extLst>
              <a:ext uri="{FF2B5EF4-FFF2-40B4-BE49-F238E27FC236}">
                <a16:creationId xmlns:a16="http://schemas.microsoft.com/office/drawing/2014/main" id="{40AA6D4F-B124-1BD6-C12D-B014DE34587C}"/>
              </a:ext>
            </a:extLst>
          </p:cNvPr>
          <p:cNvSpPr txBox="1">
            <a:spLocks/>
          </p:cNvSpPr>
          <p:nvPr/>
        </p:nvSpPr>
        <p:spPr>
          <a:xfrm>
            <a:off x="1319211" y="2221024"/>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To run desktop flows on other computers, make sure all necessary local apps are configured</a:t>
            </a:r>
          </a:p>
        </p:txBody>
      </p:sp>
      <p:sp>
        <p:nvSpPr>
          <p:cNvPr id="13" name="Oval 12">
            <a:extLst>
              <a:ext uri="{FF2B5EF4-FFF2-40B4-BE49-F238E27FC236}">
                <a16:creationId xmlns:a16="http://schemas.microsoft.com/office/drawing/2014/main" id="{83B9506D-A3DC-CDFB-9840-4665DE4F54E2}"/>
              </a:ext>
              <a:ext uri="{C183D7F6-B498-43B3-948B-1728B52AA6E4}">
                <adec:decorative xmlns:adec="http://schemas.microsoft.com/office/drawing/2017/decorative" val="0"/>
              </a:ext>
            </a:extLst>
          </p:cNvPr>
          <p:cNvSpPr>
            <a:spLocks/>
          </p:cNvSpPr>
          <p:nvPr/>
        </p:nvSpPr>
        <p:spPr bwMode="auto">
          <a:xfrm>
            <a:off x="623900" y="279726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14" name="Text Placeholder 5">
            <a:extLst>
              <a:ext uri="{FF2B5EF4-FFF2-40B4-BE49-F238E27FC236}">
                <a16:creationId xmlns:a16="http://schemas.microsoft.com/office/drawing/2014/main" id="{38CD7F66-CF13-7D72-F83C-52A88E225086}"/>
              </a:ext>
            </a:extLst>
          </p:cNvPr>
          <p:cNvSpPr txBox="1">
            <a:spLocks/>
          </p:cNvSpPr>
          <p:nvPr/>
        </p:nvSpPr>
        <p:spPr>
          <a:xfrm>
            <a:off x="1319214" y="2899266"/>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Users who will run the flow must be licensed</a:t>
            </a:r>
          </a:p>
        </p:txBody>
      </p:sp>
      <p:sp>
        <p:nvSpPr>
          <p:cNvPr id="15" name="Oval 14">
            <a:extLst>
              <a:ext uri="{FF2B5EF4-FFF2-40B4-BE49-F238E27FC236}">
                <a16:creationId xmlns:a16="http://schemas.microsoft.com/office/drawing/2014/main" id="{EEBA50A9-0702-7D40-D282-386ACDD9E7CA}"/>
              </a:ext>
              <a:ext uri="{C183D7F6-B498-43B3-948B-1728B52AA6E4}">
                <adec:decorative xmlns:adec="http://schemas.microsoft.com/office/drawing/2017/decorative" val="0"/>
              </a:ext>
            </a:extLst>
          </p:cNvPr>
          <p:cNvSpPr>
            <a:spLocks/>
          </p:cNvSpPr>
          <p:nvPr/>
        </p:nvSpPr>
        <p:spPr bwMode="auto">
          <a:xfrm>
            <a:off x="623900" y="3475506"/>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6" name="Text Placeholder 5">
            <a:extLst>
              <a:ext uri="{FF2B5EF4-FFF2-40B4-BE49-F238E27FC236}">
                <a16:creationId xmlns:a16="http://schemas.microsoft.com/office/drawing/2014/main" id="{FC0538E8-C679-4F16-FB6E-90B708AFC4F7}"/>
              </a:ext>
            </a:extLst>
          </p:cNvPr>
          <p:cNvSpPr txBox="1">
            <a:spLocks/>
          </p:cNvSpPr>
          <p:nvPr/>
        </p:nvSpPr>
        <p:spPr>
          <a:xfrm>
            <a:off x="1319214" y="3577507"/>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The flow must be shared with any user that will run it </a:t>
            </a:r>
          </a:p>
        </p:txBody>
      </p:sp>
    </p:spTree>
    <p:extLst>
      <p:ext uri="{BB962C8B-B14F-4D97-AF65-F5344CB8AC3E}">
        <p14:creationId xmlns:p14="http://schemas.microsoft.com/office/powerpoint/2010/main" val="200600685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C060-929B-9CED-DBA6-C53823191EA3}"/>
              </a:ext>
            </a:extLst>
          </p:cNvPr>
          <p:cNvSpPr>
            <a:spLocks noGrp="1"/>
          </p:cNvSpPr>
          <p:nvPr>
            <p:ph type="title"/>
          </p:nvPr>
        </p:nvSpPr>
        <p:spPr>
          <a:xfrm>
            <a:off x="588262" y="585216"/>
            <a:ext cx="11044938" cy="492443"/>
          </a:xfrm>
        </p:spPr>
        <p:txBody>
          <a:bodyPr/>
          <a:lstStyle/>
          <a:p>
            <a:r>
              <a:rPr lang="en-US"/>
              <a:t>Monitor Desktop Flow Activity</a:t>
            </a:r>
          </a:p>
        </p:txBody>
      </p:sp>
      <p:sp>
        <p:nvSpPr>
          <p:cNvPr id="8" name="Text Placeholder 4">
            <a:extLst>
              <a:ext uri="{FF2B5EF4-FFF2-40B4-BE49-F238E27FC236}">
                <a16:creationId xmlns:a16="http://schemas.microsoft.com/office/drawing/2014/main" id="{65B3EAB3-4760-52A8-35DC-9A7D97081924}"/>
              </a:ext>
            </a:extLst>
          </p:cNvPr>
          <p:cNvSpPr txBox="1">
            <a:spLocks/>
          </p:cNvSpPr>
          <p:nvPr/>
        </p:nvSpPr>
        <p:spPr>
          <a:xfrm>
            <a:off x="588263" y="1513476"/>
            <a:ext cx="3704337" cy="1846659"/>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From the Power Automate portal (Monitor &gt; Desktop flow activity)</a:t>
            </a:r>
          </a:p>
          <a:p>
            <a:pPr>
              <a:spcBef>
                <a:spcPts val="600"/>
              </a:spcBef>
              <a:spcAft>
                <a:spcPts val="600"/>
              </a:spcAft>
            </a:pPr>
            <a:r>
              <a:rPr lang="en-US" sz="2200"/>
              <a:t>Available data for admins </a:t>
            </a:r>
            <a:br>
              <a:rPr lang="en-US" sz="2200"/>
            </a:br>
            <a:r>
              <a:rPr lang="en-US" sz="2200"/>
              <a:t>and makers</a:t>
            </a:r>
          </a:p>
        </p:txBody>
      </p:sp>
      <p:pic>
        <p:nvPicPr>
          <p:cNvPr id="7" name="Content Placeholder 6" descr="Screenshot showing a desktop flow activity dashboard">
            <a:extLst>
              <a:ext uri="{FF2B5EF4-FFF2-40B4-BE49-F238E27FC236}">
                <a16:creationId xmlns:a16="http://schemas.microsoft.com/office/drawing/2014/main" id="{ABDB7693-9181-5D5F-4405-75BEB54447B8}"/>
              </a:ext>
            </a:extLst>
          </p:cNvPr>
          <p:cNvPicPr>
            <a:picLocks noGrp="1" noChangeAspect="1"/>
          </p:cNvPicPr>
          <p:nvPr>
            <p:ph type="pic" sz="quarter" idx="20"/>
          </p:nvPr>
        </p:nvPicPr>
        <p:blipFill rotWithShape="1">
          <a:blip r:embed="rId3"/>
          <a:srcRect l="-852" t="-2094" r="-852" b="-209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51640437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C060-929B-9CED-DBA6-C53823191EA3}"/>
              </a:ext>
            </a:extLst>
          </p:cNvPr>
          <p:cNvSpPr>
            <a:spLocks noGrp="1"/>
          </p:cNvSpPr>
          <p:nvPr>
            <p:ph type="title"/>
          </p:nvPr>
        </p:nvSpPr>
        <p:spPr>
          <a:xfrm>
            <a:off x="588262" y="585216"/>
            <a:ext cx="11044938" cy="492443"/>
          </a:xfrm>
        </p:spPr>
        <p:txBody>
          <a:bodyPr/>
          <a:lstStyle/>
          <a:p>
            <a:r>
              <a:rPr lang="en-US"/>
              <a:t>Monitor Errors</a:t>
            </a:r>
          </a:p>
        </p:txBody>
      </p:sp>
      <p:sp>
        <p:nvSpPr>
          <p:cNvPr id="8" name="Text Placeholder 4">
            <a:extLst>
              <a:ext uri="{FF2B5EF4-FFF2-40B4-BE49-F238E27FC236}">
                <a16:creationId xmlns:a16="http://schemas.microsoft.com/office/drawing/2014/main" id="{65B3EAB3-4760-52A8-35DC-9A7D97081924}"/>
              </a:ext>
            </a:extLst>
          </p:cNvPr>
          <p:cNvSpPr txBox="1">
            <a:spLocks/>
          </p:cNvSpPr>
          <p:nvPr/>
        </p:nvSpPr>
        <p:spPr>
          <a:xfrm>
            <a:off x="588263" y="1513476"/>
            <a:ext cx="3704337" cy="252376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You can use the Errors section to identify the most common errors that occur while your flows run</a:t>
            </a:r>
          </a:p>
          <a:p>
            <a:pPr>
              <a:spcBef>
                <a:spcPts val="600"/>
              </a:spcBef>
              <a:spcAft>
                <a:spcPts val="600"/>
              </a:spcAft>
            </a:pPr>
            <a:r>
              <a:rPr lang="en-US" sz="2200"/>
              <a:t>Includes Top Errors, Top Failed flows, Top Machine failures, and error trends</a:t>
            </a:r>
          </a:p>
        </p:txBody>
      </p:sp>
      <p:pic>
        <p:nvPicPr>
          <p:cNvPr id="6" name="Content Placeholder 4" descr="Screenshot showing a desktop flow activity dashboard">
            <a:extLst>
              <a:ext uri="{FF2B5EF4-FFF2-40B4-BE49-F238E27FC236}">
                <a16:creationId xmlns:a16="http://schemas.microsoft.com/office/drawing/2014/main" id="{E490F8D0-937C-E42A-E46E-3455695E86A1}"/>
              </a:ext>
            </a:extLst>
          </p:cNvPr>
          <p:cNvPicPr>
            <a:picLocks noGrp="1" noChangeAspect="1"/>
          </p:cNvPicPr>
          <p:nvPr>
            <p:ph type="pic" sz="quarter" idx="20"/>
          </p:nvPr>
        </p:nvPicPr>
        <p:blipFill rotWithShape="1">
          <a:blip r:embed="rId3"/>
          <a:srcRect l="-2283" t="-14057" r="-2283" b="-14057"/>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3346241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Workplace</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Workspace</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2924195" cy="283154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Contains all actions that are added to the process so far.</a:t>
            </a:r>
          </a:p>
          <a:p>
            <a:pPr>
              <a:spcBef>
                <a:spcPts val="1200"/>
              </a:spcBef>
              <a:spcAft>
                <a:spcPts val="600"/>
              </a:spcAft>
            </a:pPr>
            <a:r>
              <a:rPr lang="en-US" sz="2200"/>
              <a:t>This is the logic for your flow.</a:t>
            </a:r>
          </a:p>
          <a:p>
            <a:pPr>
              <a:spcBef>
                <a:spcPts val="1200"/>
              </a:spcBef>
              <a:spcAft>
                <a:spcPts val="600"/>
              </a:spcAft>
            </a:pPr>
            <a:r>
              <a:rPr lang="en-US" sz="2200"/>
              <a:t>Functions are separated into tabs.</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2" name="Rectangle 1" descr="workplace highlight">
            <a:extLst>
              <a:ext uri="{FF2B5EF4-FFF2-40B4-BE49-F238E27FC236}">
                <a16:creationId xmlns:a16="http://schemas.microsoft.com/office/drawing/2014/main" id="{DA88F9D9-F1B5-FB8C-D8C1-7050ED1E5875}"/>
              </a:ext>
            </a:extLst>
          </p:cNvPr>
          <p:cNvSpPr/>
          <p:nvPr/>
        </p:nvSpPr>
        <p:spPr bwMode="auto">
          <a:xfrm>
            <a:off x="6267450" y="2325188"/>
            <a:ext cx="2458539" cy="334694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931515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F826-F1B1-52DF-9915-5609F5F10DEB}"/>
              </a:ext>
            </a:extLst>
          </p:cNvPr>
          <p:cNvSpPr>
            <a:spLocks noGrp="1"/>
          </p:cNvSpPr>
          <p:nvPr>
            <p:ph type="title"/>
          </p:nvPr>
        </p:nvSpPr>
        <p:spPr/>
        <p:txBody>
          <a:bodyPr/>
          <a:lstStyle/>
          <a:p>
            <a:r>
              <a:rPr lang="en-US"/>
              <a:t>Monitor your Machines</a:t>
            </a:r>
          </a:p>
        </p:txBody>
      </p:sp>
      <p:sp>
        <p:nvSpPr>
          <p:cNvPr id="6" name="Text Placeholder 4">
            <a:extLst>
              <a:ext uri="{FF2B5EF4-FFF2-40B4-BE49-F238E27FC236}">
                <a16:creationId xmlns:a16="http://schemas.microsoft.com/office/drawing/2014/main" id="{28C3FF61-EEA5-FF5A-B297-F2A910AAE851}"/>
              </a:ext>
            </a:extLst>
          </p:cNvPr>
          <p:cNvSpPr txBox="1">
            <a:spLocks/>
          </p:cNvSpPr>
          <p:nvPr/>
        </p:nvSpPr>
        <p:spPr>
          <a:xfrm>
            <a:off x="588263" y="1513476"/>
            <a:ext cx="3704337" cy="218521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Use the Machines section to monitor your machines and machine groups</a:t>
            </a:r>
          </a:p>
          <a:p>
            <a:pPr>
              <a:spcBef>
                <a:spcPts val="600"/>
              </a:spcBef>
              <a:spcAft>
                <a:spcPts val="600"/>
              </a:spcAft>
            </a:pPr>
            <a:r>
              <a:rPr lang="en-US" sz="2200"/>
              <a:t>Information available includes connection status and versioning for each machine</a:t>
            </a:r>
          </a:p>
        </p:txBody>
      </p:sp>
      <p:pic>
        <p:nvPicPr>
          <p:cNvPr id="8" name="Content Placeholder 4" descr="Screenshot showing a desktop flow activity dashboard">
            <a:extLst>
              <a:ext uri="{FF2B5EF4-FFF2-40B4-BE49-F238E27FC236}">
                <a16:creationId xmlns:a16="http://schemas.microsoft.com/office/drawing/2014/main" id="{D1B98FF0-BA52-18AC-AB63-D4720638ACC5}"/>
              </a:ext>
            </a:extLst>
          </p:cNvPr>
          <p:cNvPicPr>
            <a:picLocks noGrp="1" noChangeAspect="1"/>
          </p:cNvPicPr>
          <p:nvPr>
            <p:ph type="pic" sz="quarter" idx="20"/>
          </p:nvPr>
        </p:nvPicPr>
        <p:blipFill rotWithShape="1">
          <a:blip r:embed="rId2"/>
          <a:srcRect l="-1591" t="-28753" r="-1591" b="-28753"/>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96362625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F826-F1B1-52DF-9915-5609F5F10DEB}"/>
              </a:ext>
            </a:extLst>
          </p:cNvPr>
          <p:cNvSpPr>
            <a:spLocks noGrp="1"/>
          </p:cNvSpPr>
          <p:nvPr>
            <p:ph type="title"/>
          </p:nvPr>
        </p:nvSpPr>
        <p:spPr/>
        <p:txBody>
          <a:bodyPr/>
          <a:lstStyle/>
          <a:p>
            <a:r>
              <a:rPr lang="en-US"/>
              <a:t>Monitor Current Runs </a:t>
            </a:r>
          </a:p>
        </p:txBody>
      </p:sp>
      <p:sp>
        <p:nvSpPr>
          <p:cNvPr id="6" name="Text Placeholder 4">
            <a:extLst>
              <a:ext uri="{FF2B5EF4-FFF2-40B4-BE49-F238E27FC236}">
                <a16:creationId xmlns:a16="http://schemas.microsoft.com/office/drawing/2014/main" id="{28C3FF61-EEA5-FF5A-B297-F2A910AAE851}"/>
              </a:ext>
            </a:extLst>
          </p:cNvPr>
          <p:cNvSpPr txBox="1">
            <a:spLocks/>
          </p:cNvSpPr>
          <p:nvPr/>
        </p:nvSpPr>
        <p:spPr>
          <a:xfrm>
            <a:off x="588263" y="1513476"/>
            <a:ext cx="3704337" cy="286232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You can use the Errors section to identify the most common errors that occur while your flows run</a:t>
            </a:r>
          </a:p>
          <a:p>
            <a:pPr>
              <a:spcBef>
                <a:spcPts val="600"/>
              </a:spcBef>
              <a:spcAft>
                <a:spcPts val="600"/>
              </a:spcAft>
            </a:pPr>
            <a:r>
              <a:rPr lang="en-US" sz="2200"/>
              <a:t>Info includes currently running and currently queued which can help identify your backlog of runs</a:t>
            </a:r>
          </a:p>
        </p:txBody>
      </p:sp>
      <p:pic>
        <p:nvPicPr>
          <p:cNvPr id="7" name="Content Placeholder 4" descr="Screenshot showing a desktop flow activity dashboard">
            <a:extLst>
              <a:ext uri="{FF2B5EF4-FFF2-40B4-BE49-F238E27FC236}">
                <a16:creationId xmlns:a16="http://schemas.microsoft.com/office/drawing/2014/main" id="{08B0DD13-C648-ADF2-0B3F-323536B829C2}"/>
              </a:ext>
            </a:extLst>
          </p:cNvPr>
          <p:cNvPicPr>
            <a:picLocks noGrp="1" noChangeAspect="1"/>
          </p:cNvPicPr>
          <p:nvPr>
            <p:ph type="pic" sz="quarter" idx="20"/>
          </p:nvPr>
        </p:nvPicPr>
        <p:blipFill rotWithShape="1">
          <a:blip r:embed="rId2"/>
          <a:srcRect l="-1027" t="-30076" r="-1027" b="-3007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45326283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Building Desktop Flows</a:t>
            </a:r>
          </a:p>
        </p:txBody>
      </p:sp>
      <p:sp>
        <p:nvSpPr>
          <p:cNvPr id="14" name="Text Placeholder 13">
            <a:extLst>
              <a:ext uri="{FF2B5EF4-FFF2-40B4-BE49-F238E27FC236}">
                <a16:creationId xmlns:a16="http://schemas.microsoft.com/office/drawing/2014/main" id="{0925BB4F-41EF-B5BF-7E76-30E0AA95B403}"/>
              </a:ext>
            </a:extLst>
          </p:cNvPr>
          <p:cNvSpPr>
            <a:spLocks noGrp="1"/>
          </p:cNvSpPr>
          <p:nvPr>
            <p:ph type="body" sz="quarter" idx="34"/>
          </p:nvPr>
        </p:nvSpPr>
        <p:spPr>
          <a:xfrm>
            <a:off x="588262" y="2542117"/>
            <a:ext cx="2231137" cy="3385542"/>
          </a:xfrm>
        </p:spPr>
        <p:txBody>
          <a:bodyPr>
            <a:spAutoFit/>
          </a:bodyPr>
          <a:lstStyle/>
          <a:p>
            <a:r>
              <a:rPr lang="en-US" sz="2200" b="0" i="0">
                <a:effectLst/>
                <a:latin typeface="+mn-lt"/>
              </a:rPr>
              <a:t>In this lab, you will be creating two desktop flows. One to automate the funding Windows app and the other to automate the inspection website.</a:t>
            </a:r>
            <a:endParaRPr lang="en-US" sz="2200">
              <a:latin typeface="+mn-lt"/>
            </a:endParaRP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GitHub</a:t>
            </a:r>
            <a:r>
              <a:rPr lang="en-US" sz="2400">
                <a:solidFill>
                  <a:srgbClr val="0078D4"/>
                </a:solidFill>
              </a:rPr>
              <a:t> </a:t>
            </a:r>
          </a:p>
        </p:txBody>
      </p:sp>
      <p:sp>
        <p:nvSpPr>
          <p:cNvPr id="9" name="TextBox 8">
            <a:extLst>
              <a:ext uri="{FF2B5EF4-FFF2-40B4-BE49-F238E27FC236}">
                <a16:creationId xmlns:a16="http://schemas.microsoft.com/office/drawing/2014/main" id="{D23CFEF4-D63F-47B3-7142-E03082298CF2}"/>
              </a:ext>
            </a:extLst>
          </p:cNvPr>
          <p:cNvSpPr txBox="1"/>
          <p:nvPr/>
        </p:nvSpPr>
        <p:spPr>
          <a:xfrm>
            <a:off x="4356038"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 hour and 30 minutes</a:t>
            </a:r>
          </a:p>
        </p:txBody>
      </p:sp>
      <p:graphicFrame>
        <p:nvGraphicFramePr>
          <p:cNvPr id="10" name="!!timer" descr="Pie chart indicating that students have 45 minutes (out of 60 minutes total) to complete the lab.">
            <a:extLst>
              <a:ext uri="{FF2B5EF4-FFF2-40B4-BE49-F238E27FC236}">
                <a16:creationId xmlns:a16="http://schemas.microsoft.com/office/drawing/2014/main" id="{5604C39A-8061-A813-0FB0-306BE0687AB6}"/>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2803734671"/>
              </p:ext>
            </p:extLst>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timer" descr="Pie chart indicating that students have 45 minutes (out of 60 minutes total) to complete the lab.">
            <a:extLst>
              <a:ext uri="{FF2B5EF4-FFF2-40B4-BE49-F238E27FC236}">
                <a16:creationId xmlns:a16="http://schemas.microsoft.com/office/drawing/2014/main" id="{0BF3E037-0F3F-8945-027C-B4A6851069A3}"/>
              </a:ext>
            </a:extLst>
          </p:cNvPr>
          <p:cNvGraphicFramePr>
            <a:graphicFrameLocks/>
          </p:cNvGraphicFramePr>
          <p:nvPr>
            <p:extLst>
              <p:ext uri="{D42A27DB-BD31-4B8C-83A1-F6EECF244321}">
                <p14:modId xmlns:p14="http://schemas.microsoft.com/office/powerpoint/2010/main" val="4283521666"/>
              </p:ext>
            </p:extLst>
          </p:nvPr>
        </p:nvGraphicFramePr>
        <p:xfrm>
          <a:off x="6991112" y="3786002"/>
          <a:ext cx="2658187" cy="235354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1647780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p:txBody>
          <a:bodyPr/>
          <a:lstStyle/>
          <a:p>
            <a:r>
              <a:rPr lang="en-US"/>
              <a:t>Module 6 – Summary</a:t>
            </a:r>
          </a:p>
        </p:txBody>
      </p:sp>
      <p:sp>
        <p:nvSpPr>
          <p:cNvPr id="9" name="Text Placeholder 8">
            <a:extLst>
              <a:ext uri="{FF2B5EF4-FFF2-40B4-BE49-F238E27FC236}">
                <a16:creationId xmlns:a16="http://schemas.microsoft.com/office/drawing/2014/main" id="{B98C8961-FF89-8F24-6E21-62D0DEE53D10}"/>
              </a:ext>
            </a:extLst>
          </p:cNvPr>
          <p:cNvSpPr>
            <a:spLocks noGrp="1"/>
          </p:cNvSpPr>
          <p:nvPr>
            <p:ph type="body" sz="quarter" idx="35"/>
          </p:nvPr>
        </p:nvSpPr>
        <p:spPr>
          <a:xfrm>
            <a:off x="4358229" y="1926472"/>
            <a:ext cx="5361973" cy="707886"/>
          </a:xfrm>
        </p:spPr>
        <p:txBody>
          <a:bodyPr/>
          <a:lstStyle/>
          <a:p>
            <a:pPr marL="290513" lvl="1" indent="-290513">
              <a:spcBef>
                <a:spcPts val="0"/>
              </a:spcBef>
              <a:spcAft>
                <a:spcPts val="1200"/>
              </a:spcAft>
            </a:pPr>
            <a:r>
              <a:rPr lang="en-US" sz="1800">
                <a:cs typeface="Segoe UI" panose="020B0502040204020203" pitchFamily="34" charset="0"/>
              </a:rPr>
              <a:t>How to deploy to other environments and users</a:t>
            </a:r>
          </a:p>
          <a:p>
            <a:pPr marL="290513" lvl="1" indent="-290513">
              <a:spcBef>
                <a:spcPts val="0"/>
              </a:spcBef>
              <a:spcAft>
                <a:spcPts val="1200"/>
              </a:spcAft>
            </a:pPr>
            <a:r>
              <a:rPr lang="en-US" sz="1800">
                <a:cs typeface="Segoe UI" panose="020B0502040204020203" pitchFamily="34" charset="0"/>
              </a:rPr>
              <a:t>Options for monitoring your desktop flows</a:t>
            </a:r>
          </a:p>
        </p:txBody>
      </p:sp>
    </p:spTree>
    <p:extLst>
      <p:ext uri="{BB962C8B-B14F-4D97-AF65-F5344CB8AC3E}">
        <p14:creationId xmlns:p14="http://schemas.microsoft.com/office/powerpoint/2010/main" val="310257662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9044B6-0BCD-A660-B616-F8040CA47F61}"/>
              </a:ext>
            </a:extLst>
          </p:cNvPr>
          <p:cNvSpPr>
            <a:spLocks noGrp="1"/>
          </p:cNvSpPr>
          <p:nvPr>
            <p:ph type="title"/>
          </p:nvPr>
        </p:nvSpPr>
        <p:spPr>
          <a:xfrm>
            <a:off x="588262" y="-612577"/>
            <a:ext cx="8193024" cy="307777"/>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r>
              <a:rPr lang="en-IN" noProof="0"/>
              <a:t>Closing slide</a:t>
            </a:r>
            <a:endParaRPr lang="en-US" noProof="0"/>
          </a:p>
        </p:txBody>
      </p:sp>
    </p:spTree>
    <p:extLst>
      <p:ext uri="{BB962C8B-B14F-4D97-AF65-F5344CB8AC3E}">
        <p14:creationId xmlns:p14="http://schemas.microsoft.com/office/powerpoint/2010/main" val="3432592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Input/output Variables</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Input/output variables</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2924195" cy="226215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Contains all the input and output variables you’ve defined.</a:t>
            </a:r>
          </a:p>
          <a:p>
            <a:pPr>
              <a:spcBef>
                <a:spcPts val="1200"/>
              </a:spcBef>
              <a:spcAft>
                <a:spcPts val="600"/>
              </a:spcAft>
            </a:pPr>
            <a:r>
              <a:rPr lang="en-US" sz="2200"/>
              <a:t>This will be used when you want to pass data to/from cloud flows.</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2" name="Rectangle 1" descr="input/output highlight">
            <a:extLst>
              <a:ext uri="{FF2B5EF4-FFF2-40B4-BE49-F238E27FC236}">
                <a16:creationId xmlns:a16="http://schemas.microsoft.com/office/drawing/2014/main" id="{DA88F9D9-F1B5-FB8C-D8C1-7050ED1E5875}"/>
              </a:ext>
            </a:extLst>
          </p:cNvPr>
          <p:cNvSpPr/>
          <p:nvPr/>
        </p:nvSpPr>
        <p:spPr bwMode="auto">
          <a:xfrm flipH="1">
            <a:off x="8725989" y="2386013"/>
            <a:ext cx="1989636" cy="8572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6107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Flow Variables</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Flow variables</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2924195" cy="67710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List of all variables that are used in the process.</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2" name="Rectangle 1" descr="variables higlight">
            <a:extLst>
              <a:ext uri="{FF2B5EF4-FFF2-40B4-BE49-F238E27FC236}">
                <a16:creationId xmlns:a16="http://schemas.microsoft.com/office/drawing/2014/main" id="{DA88F9D9-F1B5-FB8C-D8C1-7050ED1E5875}"/>
              </a:ext>
            </a:extLst>
          </p:cNvPr>
          <p:cNvSpPr/>
          <p:nvPr/>
        </p:nvSpPr>
        <p:spPr bwMode="auto">
          <a:xfrm flipH="1" flipV="1">
            <a:off x="8725989" y="3221834"/>
            <a:ext cx="1989636" cy="16422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777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A94A6-5188-16D2-AC86-4D7253F71D51}"/>
              </a:ext>
            </a:extLst>
          </p:cNvPr>
          <p:cNvSpPr>
            <a:spLocks noGrp="1"/>
          </p:cNvSpPr>
          <p:nvPr>
            <p:ph type="title"/>
          </p:nvPr>
        </p:nvSpPr>
        <p:spPr>
          <a:xfrm>
            <a:off x="589263" y="585216"/>
            <a:ext cx="11013474" cy="492443"/>
          </a:xfrm>
        </p:spPr>
        <p:txBody>
          <a:bodyPr/>
          <a:lstStyle/>
          <a:p>
            <a:r>
              <a:rPr lang="en-US"/>
              <a:t>Adding the Application to Run</a:t>
            </a:r>
          </a:p>
        </p:txBody>
      </p:sp>
      <p:sp>
        <p:nvSpPr>
          <p:cNvPr id="4" name="Rectangle 3">
            <a:extLst>
              <a:ext uri="{FF2B5EF4-FFF2-40B4-BE49-F238E27FC236}">
                <a16:creationId xmlns:a16="http://schemas.microsoft.com/office/drawing/2014/main" id="{CADEA9A7-ADE5-9A9E-5D18-E8EC1B5EA90D}"/>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Screenshot of the desktop flow designer with a red rectangle around the run application action">
            <a:extLst>
              <a:ext uri="{FF2B5EF4-FFF2-40B4-BE49-F238E27FC236}">
                <a16:creationId xmlns:a16="http://schemas.microsoft.com/office/drawing/2014/main" id="{D921B2CA-CA3E-A535-2811-AABE829B348E}"/>
              </a:ext>
            </a:extLst>
          </p:cNvPr>
          <p:cNvPicPr>
            <a:picLocks noChangeAspect="1"/>
          </p:cNvPicPr>
          <p:nvPr/>
        </p:nvPicPr>
        <p:blipFill>
          <a:blip r:embed="rId3"/>
          <a:stretch>
            <a:fillRect/>
          </a:stretch>
        </p:blipFill>
        <p:spPr>
          <a:xfrm>
            <a:off x="770710" y="1424206"/>
            <a:ext cx="7366173" cy="4713422"/>
          </a:xfrm>
          <a:prstGeom prst="rect">
            <a:avLst/>
          </a:prstGeom>
          <a:ln>
            <a:noFill/>
          </a:ln>
        </p:spPr>
      </p:pic>
      <p:sp>
        <p:nvSpPr>
          <p:cNvPr id="6" name="Rectangle 5">
            <a:extLst>
              <a:ext uri="{FF2B5EF4-FFF2-40B4-BE49-F238E27FC236}">
                <a16:creationId xmlns:a16="http://schemas.microsoft.com/office/drawing/2014/main" id="{3EEC10B6-87B4-C318-F3CA-7722345470CE}"/>
              </a:ext>
              <a:ext uri="{C183D7F6-B498-43B3-948B-1728B52AA6E4}">
                <adec:decorative xmlns:adec="http://schemas.microsoft.com/office/drawing/2017/decorative" val="1"/>
              </a:ext>
            </a:extLst>
          </p:cNvPr>
          <p:cNvSpPr/>
          <p:nvPr/>
        </p:nvSpPr>
        <p:spPr bwMode="auto">
          <a:xfrm>
            <a:off x="7019955" y="2526913"/>
            <a:ext cx="4401335" cy="3610715"/>
          </a:xfrm>
          <a:prstGeom prst="rect">
            <a:avLst/>
          </a:prstGeom>
          <a:solidFill>
            <a:schemeClr val="accent2"/>
          </a:solidFill>
          <a:ln>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Screenshot of the run application action with red rectangle around the application path field">
            <a:extLst>
              <a:ext uri="{FF2B5EF4-FFF2-40B4-BE49-F238E27FC236}">
                <a16:creationId xmlns:a16="http://schemas.microsoft.com/office/drawing/2014/main" id="{34B622EC-7173-C412-8728-5B31552582E1}"/>
              </a:ext>
            </a:extLst>
          </p:cNvPr>
          <p:cNvPicPr>
            <a:picLocks noChangeAspect="1"/>
          </p:cNvPicPr>
          <p:nvPr/>
        </p:nvPicPr>
        <p:blipFill>
          <a:blip r:embed="rId4"/>
          <a:stretch>
            <a:fillRect/>
          </a:stretch>
        </p:blipFill>
        <p:spPr>
          <a:xfrm>
            <a:off x="7162460" y="2688073"/>
            <a:ext cx="4116324" cy="3288395"/>
          </a:xfrm>
          <a:prstGeom prst="rect">
            <a:avLst/>
          </a:prstGeom>
          <a:ln>
            <a:noFill/>
          </a:ln>
        </p:spPr>
      </p:pic>
    </p:spTree>
    <p:extLst>
      <p:ext uri="{BB962C8B-B14F-4D97-AF65-F5344CB8AC3E}">
        <p14:creationId xmlns:p14="http://schemas.microsoft.com/office/powerpoint/2010/main" val="5525829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930F-7D2A-AA75-62B5-B78DA3BDDD0A}"/>
              </a:ext>
            </a:extLst>
          </p:cNvPr>
          <p:cNvSpPr>
            <a:spLocks noGrp="1"/>
          </p:cNvSpPr>
          <p:nvPr>
            <p:ph type="title"/>
          </p:nvPr>
        </p:nvSpPr>
        <p:spPr/>
        <p:txBody>
          <a:bodyPr/>
          <a:lstStyle/>
          <a:p>
            <a:r>
              <a:rPr lang="en-US"/>
              <a:t>Before Recording Actions</a:t>
            </a:r>
          </a:p>
        </p:txBody>
      </p:sp>
      <p:sp>
        <p:nvSpPr>
          <p:cNvPr id="3" name="Oval 2">
            <a:extLst>
              <a:ext uri="{FF2B5EF4-FFF2-40B4-BE49-F238E27FC236}">
                <a16:creationId xmlns:a16="http://schemas.microsoft.com/office/drawing/2014/main" id="{ABA14A8F-ADD5-27A1-A917-031EC83B139E}"/>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4" name="Text Placeholder 5">
            <a:extLst>
              <a:ext uri="{FF2B5EF4-FFF2-40B4-BE49-F238E27FC236}">
                <a16:creationId xmlns:a16="http://schemas.microsoft.com/office/drawing/2014/main" id="{A224F4CE-8676-4212-4DAA-29AF9D4E0484}"/>
              </a:ext>
            </a:extLst>
          </p:cNvPr>
          <p:cNvSpPr txBox="1">
            <a:spLocks/>
          </p:cNvSpPr>
          <p:nvPr/>
        </p:nvSpPr>
        <p:spPr>
          <a:xfrm>
            <a:off x="1319213" y="1492928"/>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Exit out of unnecessary applications while you’re recording</a:t>
            </a:r>
          </a:p>
        </p:txBody>
      </p:sp>
      <p:sp>
        <p:nvSpPr>
          <p:cNvPr id="5" name="Oval 4">
            <a:extLst>
              <a:ext uri="{FF2B5EF4-FFF2-40B4-BE49-F238E27FC236}">
                <a16:creationId xmlns:a16="http://schemas.microsoft.com/office/drawing/2014/main" id="{97EED83C-3D77-52E1-9602-5F01E963AE3E}"/>
              </a:ext>
              <a:ext uri="{C183D7F6-B498-43B3-948B-1728B52AA6E4}">
                <adec:decorative xmlns:adec="http://schemas.microsoft.com/office/drawing/2017/decorative" val="0"/>
              </a:ext>
            </a:extLst>
          </p:cNvPr>
          <p:cNvSpPr>
            <a:spLocks/>
          </p:cNvSpPr>
          <p:nvPr/>
        </p:nvSpPr>
        <p:spPr bwMode="auto">
          <a:xfrm>
            <a:off x="588963" y="214660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6" name="Text Placeholder 1">
            <a:extLst>
              <a:ext uri="{FF2B5EF4-FFF2-40B4-BE49-F238E27FC236}">
                <a16:creationId xmlns:a16="http://schemas.microsoft.com/office/drawing/2014/main" id="{46822E97-B0B9-50A6-6084-E89C354D4E83}"/>
              </a:ext>
            </a:extLst>
          </p:cNvPr>
          <p:cNvSpPr txBox="1">
            <a:spLocks/>
          </p:cNvSpPr>
          <p:nvPr/>
        </p:nvSpPr>
        <p:spPr>
          <a:xfrm>
            <a:off x="1319213" y="225276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If you have more browsers running, you should close them</a:t>
            </a:r>
          </a:p>
        </p:txBody>
      </p:sp>
      <p:sp>
        <p:nvSpPr>
          <p:cNvPr id="7" name="Oval 6">
            <a:extLst>
              <a:ext uri="{FF2B5EF4-FFF2-40B4-BE49-F238E27FC236}">
                <a16:creationId xmlns:a16="http://schemas.microsoft.com/office/drawing/2014/main" id="{9F69B8E4-D0FE-8C33-D715-FC7E9FB1CBCE}"/>
              </a:ext>
              <a:ext uri="{C183D7F6-B498-43B3-948B-1728B52AA6E4}">
                <adec:decorative xmlns:adec="http://schemas.microsoft.com/office/drawing/2017/decorative" val="0"/>
              </a:ext>
            </a:extLst>
          </p:cNvPr>
          <p:cNvSpPr>
            <a:spLocks/>
          </p:cNvSpPr>
          <p:nvPr/>
        </p:nvSpPr>
        <p:spPr bwMode="auto">
          <a:xfrm>
            <a:off x="588963" y="290644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8" name="Text Placeholder 2">
            <a:extLst>
              <a:ext uri="{FF2B5EF4-FFF2-40B4-BE49-F238E27FC236}">
                <a16:creationId xmlns:a16="http://schemas.microsoft.com/office/drawing/2014/main" id="{609577AC-2EA4-4943-8774-D31389E5614B}"/>
              </a:ext>
            </a:extLst>
          </p:cNvPr>
          <p:cNvSpPr txBox="1">
            <a:spLocks/>
          </p:cNvSpPr>
          <p:nvPr/>
        </p:nvSpPr>
        <p:spPr>
          <a:xfrm>
            <a:off x="1319213" y="3012606"/>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Practice what you plan on recording, it will make the recording better</a:t>
            </a:r>
          </a:p>
        </p:txBody>
      </p:sp>
    </p:spTree>
    <p:extLst>
      <p:ext uri="{BB962C8B-B14F-4D97-AF65-F5344CB8AC3E}">
        <p14:creationId xmlns:p14="http://schemas.microsoft.com/office/powerpoint/2010/main" val="29620062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DE6A56C-3F7D-FBA9-4D2D-73A8C4C3481D}"/>
              </a:ext>
              <a:ext uri="{C183D7F6-B498-43B3-948B-1728B52AA6E4}">
                <adec:decorative xmlns:adec="http://schemas.microsoft.com/office/drawing/2017/decorative" val="1"/>
              </a:ext>
            </a:extLst>
          </p:cNvPr>
          <p:cNvSpPr>
            <a:spLocks noGrp="1"/>
          </p:cNvSpPr>
          <p:nvPr>
            <p:ph type="pic" sz="quarter" idx="21"/>
          </p:nvPr>
        </p:nvSpPr>
        <p:spPr>
          <a:xfrm>
            <a:off x="0" y="1152766"/>
            <a:ext cx="12192000" cy="3157977"/>
          </a:xfrm>
          <a:solidFill>
            <a:schemeClr val="bg1"/>
          </a:solidFill>
          <a:ln w="38100">
            <a:solidFill>
              <a:srgbClr val="C73ECC"/>
            </a:solidFill>
          </a:ln>
        </p:spPr>
        <p:txBody>
          <a:bodyPr/>
          <a:lstStyle/>
          <a:p>
            <a:endParaRPr lang="en-US"/>
          </a:p>
        </p:txBody>
      </p:sp>
      <p:sp>
        <p:nvSpPr>
          <p:cNvPr id="3" name="Title 2">
            <a:extLst>
              <a:ext uri="{FF2B5EF4-FFF2-40B4-BE49-F238E27FC236}">
                <a16:creationId xmlns:a16="http://schemas.microsoft.com/office/drawing/2014/main" id="{A203131B-47BF-5C19-519E-B621989A1936}"/>
              </a:ext>
            </a:extLst>
          </p:cNvPr>
          <p:cNvSpPr>
            <a:spLocks noGrp="1"/>
          </p:cNvSpPr>
          <p:nvPr>
            <p:ph type="title"/>
          </p:nvPr>
        </p:nvSpPr>
        <p:spPr/>
        <p:txBody>
          <a:bodyPr/>
          <a:lstStyle/>
          <a:p>
            <a:r>
              <a:rPr lang="en-US"/>
              <a:t>Start Recording</a:t>
            </a:r>
          </a:p>
        </p:txBody>
      </p:sp>
      <p:pic>
        <p:nvPicPr>
          <p:cNvPr id="7" name="Picture 6" descr="Screenshot of the desktop flow designer with a red rectangle around the record button">
            <a:extLst>
              <a:ext uri="{FF2B5EF4-FFF2-40B4-BE49-F238E27FC236}">
                <a16:creationId xmlns:a16="http://schemas.microsoft.com/office/drawing/2014/main" id="{C77AB445-A4F3-74C5-DA5C-26C8BD9286CD}"/>
              </a:ext>
            </a:extLst>
          </p:cNvPr>
          <p:cNvPicPr>
            <a:picLocks noChangeAspect="1"/>
          </p:cNvPicPr>
          <p:nvPr/>
        </p:nvPicPr>
        <p:blipFill>
          <a:blip r:embed="rId3"/>
          <a:stretch>
            <a:fillRect/>
          </a:stretch>
        </p:blipFill>
        <p:spPr>
          <a:xfrm>
            <a:off x="203200" y="1869262"/>
            <a:ext cx="5582738" cy="1349280"/>
          </a:xfrm>
          <a:prstGeom prst="rect">
            <a:avLst/>
          </a:prstGeom>
          <a:solidFill>
            <a:schemeClr val="bg1"/>
          </a:solidFill>
          <a:ln w="38100">
            <a:noFill/>
          </a:ln>
        </p:spPr>
      </p:pic>
      <p:sp>
        <p:nvSpPr>
          <p:cNvPr id="9" name="Arrow: Right 8">
            <a:extLst>
              <a:ext uri="{FF2B5EF4-FFF2-40B4-BE49-F238E27FC236}">
                <a16:creationId xmlns:a16="http://schemas.microsoft.com/office/drawing/2014/main" id="{D83F5BE3-71F1-2A1F-B0F8-F9DB9B7F676A}"/>
              </a:ext>
              <a:ext uri="{C183D7F6-B498-43B3-948B-1728B52AA6E4}">
                <adec:decorative xmlns:adec="http://schemas.microsoft.com/office/drawing/2017/decorative" val="1"/>
              </a:ext>
            </a:extLst>
          </p:cNvPr>
          <p:cNvSpPr/>
          <p:nvPr/>
        </p:nvSpPr>
        <p:spPr bwMode="auto">
          <a:xfrm>
            <a:off x="6355627" y="2042659"/>
            <a:ext cx="965670" cy="764677"/>
          </a:xfrm>
          <a:prstGeom prst="rightArrow">
            <a:avLst/>
          </a:prstGeom>
          <a:solidFill>
            <a:schemeClr val="bg1">
              <a:lumMod val="5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shot of the desktop flow recorder with a red rectangle around the record button">
            <a:extLst>
              <a:ext uri="{FF2B5EF4-FFF2-40B4-BE49-F238E27FC236}">
                <a16:creationId xmlns:a16="http://schemas.microsoft.com/office/drawing/2014/main" id="{2C6C447B-1DB9-9ABF-DF79-A6FC45574C92}"/>
              </a:ext>
            </a:extLst>
          </p:cNvPr>
          <p:cNvPicPr>
            <a:picLocks noChangeAspect="1"/>
          </p:cNvPicPr>
          <p:nvPr/>
        </p:nvPicPr>
        <p:blipFill>
          <a:blip r:embed="rId4"/>
          <a:stretch>
            <a:fillRect/>
          </a:stretch>
        </p:blipFill>
        <p:spPr>
          <a:xfrm>
            <a:off x="7890985" y="1825095"/>
            <a:ext cx="4097815" cy="1813318"/>
          </a:xfrm>
          <a:prstGeom prst="rect">
            <a:avLst/>
          </a:prstGeom>
          <a:solidFill>
            <a:schemeClr val="bg1"/>
          </a:solidFill>
          <a:ln w="38100">
            <a:noFill/>
          </a:ln>
        </p:spPr>
      </p:pic>
      <p:sp>
        <p:nvSpPr>
          <p:cNvPr id="4" name="Text Placeholder 3">
            <a:extLst>
              <a:ext uri="{FF2B5EF4-FFF2-40B4-BE49-F238E27FC236}">
                <a16:creationId xmlns:a16="http://schemas.microsoft.com/office/drawing/2014/main" id="{D81F5948-D7E8-CD07-0578-57550603DADF}"/>
              </a:ext>
            </a:extLst>
          </p:cNvPr>
          <p:cNvSpPr>
            <a:spLocks noGrp="1"/>
          </p:cNvSpPr>
          <p:nvPr>
            <p:ph type="body" sz="quarter" idx="15"/>
          </p:nvPr>
        </p:nvSpPr>
        <p:spPr>
          <a:xfrm>
            <a:off x="586390" y="4577843"/>
            <a:ext cx="10854380" cy="338554"/>
          </a:xfrm>
        </p:spPr>
        <p:txBody>
          <a:bodyPr/>
          <a:lstStyle/>
          <a:p>
            <a:pPr marL="0" indent="0">
              <a:buNone/>
            </a:pPr>
            <a:r>
              <a:rPr lang="en-US" sz="2200" b="0" i="0">
                <a:effectLst/>
              </a:rPr>
              <a:t>As you record, make sure that you go slowly and wait several seconds between actions. </a:t>
            </a:r>
            <a:endParaRPr lang="en-US" sz="2200"/>
          </a:p>
        </p:txBody>
      </p:sp>
      <p:sp>
        <p:nvSpPr>
          <p:cNvPr id="11" name="Text Placeholder 3">
            <a:extLst>
              <a:ext uri="{FF2B5EF4-FFF2-40B4-BE49-F238E27FC236}">
                <a16:creationId xmlns:a16="http://schemas.microsoft.com/office/drawing/2014/main" id="{23515978-AA9A-B1DF-9EEA-25D2990E9A1F}"/>
              </a:ext>
            </a:extLst>
          </p:cNvPr>
          <p:cNvSpPr txBox="1">
            <a:spLocks/>
          </p:cNvSpPr>
          <p:nvPr/>
        </p:nvSpPr>
        <p:spPr>
          <a:xfrm>
            <a:off x="586390" y="5160269"/>
            <a:ext cx="10854380" cy="101566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t>A red outline will display on a control before you select it, and a blue highlight will display afterward. If these outlines and highlights don't appear, your actions might not be recorded properly.</a:t>
            </a:r>
          </a:p>
        </p:txBody>
      </p:sp>
    </p:spTree>
    <p:extLst>
      <p:ext uri="{BB962C8B-B14F-4D97-AF65-F5344CB8AC3E}">
        <p14:creationId xmlns:p14="http://schemas.microsoft.com/office/powerpoint/2010/main" val="23283721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Edit Recorded Actions</a:t>
            </a:r>
          </a:p>
        </p:txBody>
      </p:sp>
      <p:sp>
        <p:nvSpPr>
          <p:cNvPr id="7" name="Text Placeholder 4">
            <a:extLst>
              <a:ext uri="{FF2B5EF4-FFF2-40B4-BE49-F238E27FC236}">
                <a16:creationId xmlns:a16="http://schemas.microsoft.com/office/drawing/2014/main" id="{87248C2A-2F3D-9D03-F0DA-C6853A475E25}"/>
              </a:ext>
            </a:extLst>
          </p:cNvPr>
          <p:cNvSpPr txBox="1">
            <a:spLocks/>
          </p:cNvSpPr>
          <p:nvPr/>
        </p:nvSpPr>
        <p:spPr>
          <a:xfrm>
            <a:off x="588262" y="1581150"/>
            <a:ext cx="3202688" cy="260071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You can edit the recorded steps to correct mistakes you made during recording.</a:t>
            </a:r>
          </a:p>
          <a:p>
            <a:pPr>
              <a:spcBef>
                <a:spcPts val="1200"/>
              </a:spcBef>
              <a:spcAft>
                <a:spcPts val="600"/>
              </a:spcAft>
            </a:pPr>
            <a:r>
              <a:rPr lang="en-US" sz="2200"/>
              <a:t>For example, you can reorder, copy, or delete actions as needed.</a:t>
            </a:r>
          </a:p>
        </p:txBody>
      </p:sp>
      <p:pic>
        <p:nvPicPr>
          <p:cNvPr id="10" name="Content Placeholder 6" descr="Screenshot of the desktop flow designer with a red rectangle around the edit step button">
            <a:extLst>
              <a:ext uri="{FF2B5EF4-FFF2-40B4-BE49-F238E27FC236}">
                <a16:creationId xmlns:a16="http://schemas.microsoft.com/office/drawing/2014/main" id="{DC2CBB04-EB80-2427-AD1A-7A4E18CA0745}"/>
              </a:ext>
            </a:extLst>
          </p:cNvPr>
          <p:cNvPicPr>
            <a:picLocks noGrp="1" noChangeAspect="1"/>
          </p:cNvPicPr>
          <p:nvPr>
            <p:ph type="pic" sz="quarter" idx="20"/>
          </p:nvPr>
        </p:nvPicPr>
        <p:blipFill rotWithShape="1">
          <a:blip r:embed="rId3"/>
          <a:srcRect l="-2171" t="-1626" r="-2171" b="-1626"/>
          <a:stretch/>
        </p:blipFill>
        <p:spPr>
          <a:xfrm>
            <a:off x="4064000" y="1581150"/>
            <a:ext cx="7535863" cy="4430713"/>
          </a:xfrm>
          <a:ln w="38100">
            <a:solidFill>
              <a:srgbClr val="C73ECC"/>
            </a:solidFill>
          </a:ln>
        </p:spPr>
      </p:pic>
    </p:spTree>
    <p:extLst>
      <p:ext uri="{BB962C8B-B14F-4D97-AF65-F5344CB8AC3E}">
        <p14:creationId xmlns:p14="http://schemas.microsoft.com/office/powerpoint/2010/main" val="3378528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Test your Flow</a:t>
            </a:r>
          </a:p>
        </p:txBody>
      </p:sp>
      <p:sp>
        <p:nvSpPr>
          <p:cNvPr id="7" name="Text Placeholder 4">
            <a:extLst>
              <a:ext uri="{FF2B5EF4-FFF2-40B4-BE49-F238E27FC236}">
                <a16:creationId xmlns:a16="http://schemas.microsoft.com/office/drawing/2014/main" id="{87248C2A-2F3D-9D03-F0DA-C6853A475E25}"/>
              </a:ext>
            </a:extLst>
          </p:cNvPr>
          <p:cNvSpPr txBox="1">
            <a:spLocks/>
          </p:cNvSpPr>
          <p:nvPr/>
        </p:nvSpPr>
        <p:spPr>
          <a:xfrm>
            <a:off x="588262" y="1581150"/>
            <a:ext cx="3186904" cy="260071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Test your flow by selecting the Run icon in the toolbar.</a:t>
            </a:r>
          </a:p>
          <a:p>
            <a:pPr>
              <a:spcBef>
                <a:spcPts val="1200"/>
              </a:spcBef>
              <a:spcAft>
                <a:spcPts val="600"/>
              </a:spcAft>
            </a:pPr>
            <a:r>
              <a:rPr lang="en-US" sz="2200"/>
              <a:t>Avoid using your computer to perform actions while the test is running.</a:t>
            </a:r>
          </a:p>
        </p:txBody>
      </p:sp>
      <p:pic>
        <p:nvPicPr>
          <p:cNvPr id="6" name="Content Placeholder 5" descr="Screenshot of the desktop flow designer with a red rectangle around the run flow button">
            <a:extLst>
              <a:ext uri="{FF2B5EF4-FFF2-40B4-BE49-F238E27FC236}">
                <a16:creationId xmlns:a16="http://schemas.microsoft.com/office/drawing/2014/main" id="{C8418B69-096A-E514-4624-DC00BBE5C174}"/>
              </a:ext>
            </a:extLst>
          </p:cNvPr>
          <p:cNvPicPr>
            <a:picLocks noGrp="1" noChangeAspect="1"/>
          </p:cNvPicPr>
          <p:nvPr>
            <p:ph type="pic" sz="quarter" idx="20"/>
          </p:nvPr>
        </p:nvPicPr>
        <p:blipFill rotWithShape="1">
          <a:blip r:embed="rId3"/>
          <a:srcRect l="-631" t="-36574" r="-631" b="-36574"/>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2198594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Create and Run a Desktop Flow</a:t>
            </a:r>
          </a:p>
        </p:txBody>
      </p:sp>
      <p:sp>
        <p:nvSpPr>
          <p:cNvPr id="5" name="Text Placeholder 4">
            <a:extLst>
              <a:ext uri="{FF2B5EF4-FFF2-40B4-BE49-F238E27FC236}">
                <a16:creationId xmlns:a16="http://schemas.microsoft.com/office/drawing/2014/main" id="{8D09A5AE-8F0F-D2E7-B502-17D5E6A621DB}"/>
              </a:ext>
            </a:extLst>
          </p:cNvPr>
          <p:cNvSpPr>
            <a:spLocks noGrp="1"/>
          </p:cNvSpPr>
          <p:nvPr>
            <p:ph type="body" sz="quarter" idx="34"/>
          </p:nvPr>
        </p:nvSpPr>
        <p:spPr>
          <a:xfrm>
            <a:off x="588263" y="2542117"/>
            <a:ext cx="2096880" cy="3385542"/>
          </a:xfrm>
        </p:spPr>
        <p:txBody>
          <a:bodyPr>
            <a:spAutoFit/>
          </a:bodyPr>
          <a:lstStyle/>
          <a:p>
            <a:r>
              <a:rPr lang="en-US" sz="2200" b="0" i="0">
                <a:effectLst/>
                <a:latin typeface="Segoe UI" panose="020B0502040204020203" pitchFamily="34" charset="0"/>
              </a:rPr>
              <a:t>In this exercise, you’ll create a flow that copies a selected folder and then adds information about the created backup in a Microsoft Excel file.</a:t>
            </a:r>
            <a:endParaRPr lang="en-US" sz="2200"/>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endParaRPr lang="en-US" sz="2400">
              <a:solidFill>
                <a:srgbClr val="0078D4"/>
              </a:solidFill>
            </a:endParaRPr>
          </a:p>
        </p:txBody>
      </p:sp>
      <p:sp>
        <p:nvSpPr>
          <p:cNvPr id="3" name="TextBox 2">
            <a:extLst>
              <a:ext uri="{FF2B5EF4-FFF2-40B4-BE49-F238E27FC236}">
                <a16:creationId xmlns:a16="http://schemas.microsoft.com/office/drawing/2014/main" id="{5C349322-0E5F-6C76-66F3-87D82D9D1717}"/>
              </a:ext>
            </a:extLst>
          </p:cNvPr>
          <p:cNvSpPr txBox="1"/>
          <p:nvPr/>
        </p:nvSpPr>
        <p:spPr>
          <a:xfrm>
            <a:off x="4356038"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918210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09CAB3-1E83-5D02-C898-BDA5BC103BA1}"/>
              </a:ext>
            </a:extLst>
          </p:cNvPr>
          <p:cNvSpPr>
            <a:spLocks noGrp="1"/>
          </p:cNvSpPr>
          <p:nvPr>
            <p:ph type="title"/>
          </p:nvPr>
        </p:nvSpPr>
        <p:spPr>
          <a:xfrm>
            <a:off x="588262" y="585216"/>
            <a:ext cx="8193024" cy="492443"/>
          </a:xfrm>
        </p:spPr>
        <p:txBody>
          <a:bodyPr/>
          <a:lstStyle/>
          <a:p>
            <a:r>
              <a:rPr lang="en-US"/>
              <a:t>Module Agenda</a:t>
            </a:r>
            <a:endParaRPr lang="en-GB"/>
          </a:p>
        </p:txBody>
      </p:sp>
      <p:sp>
        <p:nvSpPr>
          <p:cNvPr id="8" name="Text Placeholder 7">
            <a:extLst>
              <a:ext uri="{FF2B5EF4-FFF2-40B4-BE49-F238E27FC236}">
                <a16:creationId xmlns:a16="http://schemas.microsoft.com/office/drawing/2014/main" id="{981FB970-1FA5-6C13-E12E-70940A55A303}"/>
              </a:ext>
            </a:extLst>
          </p:cNvPr>
          <p:cNvSpPr>
            <a:spLocks noGrp="1"/>
          </p:cNvSpPr>
          <p:nvPr>
            <p:ph type="body" sz="quarter" idx="15"/>
          </p:nvPr>
        </p:nvSpPr>
        <p:spPr>
          <a:xfrm>
            <a:off x="586389" y="1818177"/>
            <a:ext cx="9874347" cy="2800767"/>
          </a:xfrm>
        </p:spPr>
        <p:txBody>
          <a:bodyPr/>
          <a:lstStyle/>
          <a:p>
            <a:pPr marL="282575" lvl="1" indent="-282575">
              <a:spcBef>
                <a:spcPts val="0"/>
              </a:spcBef>
              <a:spcAft>
                <a:spcPts val="1200"/>
              </a:spcAft>
            </a:pPr>
            <a:r>
              <a:rPr lang="en-US" sz="2200">
                <a:cs typeface="Segoe UI" panose="020B0502040204020203" pitchFamily="34" charset="0"/>
              </a:rPr>
              <a:t>Create and Manage Desktop Flows</a:t>
            </a:r>
          </a:p>
          <a:p>
            <a:pPr marL="282575" lvl="1" indent="-282575">
              <a:spcBef>
                <a:spcPts val="0"/>
              </a:spcBef>
              <a:spcAft>
                <a:spcPts val="1200"/>
              </a:spcAft>
            </a:pPr>
            <a:r>
              <a:rPr lang="en-US" sz="2200">
                <a:cs typeface="Segoe UI" panose="020B0502040204020203" pitchFamily="34" charset="0"/>
              </a:rPr>
              <a:t>Desktop Flow Logic</a:t>
            </a:r>
          </a:p>
          <a:p>
            <a:pPr marL="282575" lvl="1" indent="-282575">
              <a:spcBef>
                <a:spcPts val="0"/>
              </a:spcBef>
              <a:spcAft>
                <a:spcPts val="1200"/>
              </a:spcAft>
            </a:pPr>
            <a:r>
              <a:rPr lang="en-US" sz="2200">
                <a:cs typeface="Segoe UI" panose="020B0502040204020203" pitchFamily="34" charset="0"/>
              </a:rPr>
              <a:t>Automating Desktop Applications</a:t>
            </a:r>
          </a:p>
          <a:p>
            <a:pPr marL="282575" lvl="1" indent="-282575">
              <a:spcBef>
                <a:spcPts val="0"/>
              </a:spcBef>
              <a:spcAft>
                <a:spcPts val="1200"/>
              </a:spcAft>
            </a:pPr>
            <a:r>
              <a:rPr lang="en-US" sz="2200">
                <a:cs typeface="Segoe UI" panose="020B0502040204020203" pitchFamily="34" charset="0"/>
              </a:rPr>
              <a:t>Automating Web Applications</a:t>
            </a:r>
          </a:p>
          <a:p>
            <a:pPr marL="282575" lvl="1" indent="-282575">
              <a:spcBef>
                <a:spcPts val="0"/>
              </a:spcBef>
              <a:spcAft>
                <a:spcPts val="1200"/>
              </a:spcAft>
            </a:pPr>
            <a:r>
              <a:rPr lang="en-US" sz="2200">
                <a:cs typeface="Segoe UI" panose="020B0502040204020203" pitchFamily="34" charset="0"/>
              </a:rPr>
              <a:t>Advanced Flow Scenarios</a:t>
            </a:r>
          </a:p>
          <a:p>
            <a:pPr marL="282575" lvl="1" indent="-282575">
              <a:spcBef>
                <a:spcPts val="0"/>
              </a:spcBef>
              <a:spcAft>
                <a:spcPts val="1200"/>
              </a:spcAft>
            </a:pPr>
            <a:r>
              <a:rPr lang="en-US" sz="2200">
                <a:cs typeface="Segoe UI" panose="020B0502040204020203" pitchFamily="34" charset="0"/>
              </a:rPr>
              <a:t>Deploy and Monitor</a:t>
            </a:r>
          </a:p>
        </p:txBody>
      </p:sp>
    </p:spTree>
    <p:extLst>
      <p:ext uri="{BB962C8B-B14F-4D97-AF65-F5344CB8AC3E}">
        <p14:creationId xmlns:p14="http://schemas.microsoft.com/office/powerpoint/2010/main" val="3124885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p:txBody>
          <a:bodyPr/>
          <a:lstStyle/>
          <a:p>
            <a:r>
              <a:rPr lang="en-US"/>
              <a:t>Module 1 – Summary</a:t>
            </a:r>
          </a:p>
        </p:txBody>
      </p:sp>
      <p:sp>
        <p:nvSpPr>
          <p:cNvPr id="9" name="Text Placeholder 8">
            <a:extLst>
              <a:ext uri="{FF2B5EF4-FFF2-40B4-BE49-F238E27FC236}">
                <a16:creationId xmlns:a16="http://schemas.microsoft.com/office/drawing/2014/main" id="{6ABDB8D9-593E-FB1D-4E15-83100A1249DC}"/>
              </a:ext>
            </a:extLst>
          </p:cNvPr>
          <p:cNvSpPr>
            <a:spLocks noGrp="1"/>
          </p:cNvSpPr>
          <p:nvPr>
            <p:ph type="body" sz="quarter" idx="35"/>
          </p:nvPr>
        </p:nvSpPr>
        <p:spPr>
          <a:xfrm>
            <a:off x="4358229" y="1926472"/>
            <a:ext cx="7241634" cy="1969770"/>
          </a:xfrm>
        </p:spPr>
        <p:txBody>
          <a:bodyPr lIns="0" tIns="0" rIns="0" bIns="0"/>
          <a:lstStyle/>
          <a:p>
            <a:pPr marL="231775" lvl="1" indent="-231775">
              <a:spcBef>
                <a:spcPts val="0"/>
              </a:spcBef>
              <a:spcAft>
                <a:spcPts val="1200"/>
              </a:spcAft>
            </a:pPr>
            <a:r>
              <a:rPr lang="en-US" sz="1800">
                <a:cs typeface="Segoe UI" panose="020B0502040204020203" pitchFamily="34" charset="0"/>
              </a:rPr>
              <a:t>Power Automate for desktop consists of two components: The console and the flow designer.</a:t>
            </a:r>
          </a:p>
          <a:p>
            <a:pPr marL="231775" lvl="1" indent="-231775">
              <a:spcBef>
                <a:spcPts val="0"/>
              </a:spcBef>
              <a:spcAft>
                <a:spcPts val="1200"/>
              </a:spcAft>
            </a:pPr>
            <a:r>
              <a:rPr lang="en-US" sz="1800">
                <a:cs typeface="Segoe UI" panose="020B0502040204020203" pitchFamily="34" charset="0"/>
              </a:rPr>
              <a:t>These components provide all the essential functionality to manage and develop flows.</a:t>
            </a:r>
          </a:p>
          <a:p>
            <a:pPr marL="231775" lvl="1" indent="-231775">
              <a:spcBef>
                <a:spcPts val="0"/>
              </a:spcBef>
              <a:spcAft>
                <a:spcPts val="1200"/>
              </a:spcAft>
            </a:pPr>
            <a:r>
              <a:rPr lang="en-US" sz="1800">
                <a:cs typeface="Segoe UI" panose="020B0502040204020203" pitchFamily="34" charset="0"/>
              </a:rPr>
              <a:t>Additionally, Power Automate for desktop supports data exchange with Power Automate through the input and output variables.</a:t>
            </a:r>
          </a:p>
        </p:txBody>
      </p:sp>
    </p:spTree>
    <p:extLst>
      <p:ext uri="{BB962C8B-B14F-4D97-AF65-F5344CB8AC3E}">
        <p14:creationId xmlns:p14="http://schemas.microsoft.com/office/powerpoint/2010/main" val="33100354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95196-B850-66F4-56CA-C4BDE0BEA7BD}"/>
              </a:ext>
            </a:extLst>
          </p:cNvPr>
          <p:cNvSpPr>
            <a:spLocks noGrp="1"/>
          </p:cNvSpPr>
          <p:nvPr>
            <p:ph type="title"/>
          </p:nvPr>
        </p:nvSpPr>
        <p:spPr>
          <a:xfrm>
            <a:off x="569912" y="2769057"/>
            <a:ext cx="4466546" cy="1231106"/>
          </a:xfrm>
        </p:spPr>
        <p:txBody>
          <a:bodyPr/>
          <a:lstStyle/>
          <a:p>
            <a:r>
              <a:rPr lang="en-US"/>
              <a:t>Module 2: Desktop Flow Logic</a:t>
            </a:r>
          </a:p>
        </p:txBody>
      </p:sp>
    </p:spTree>
    <p:extLst>
      <p:ext uri="{BB962C8B-B14F-4D97-AF65-F5344CB8AC3E}">
        <p14:creationId xmlns:p14="http://schemas.microsoft.com/office/powerpoint/2010/main" val="336152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2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12460"/>
            <a:ext cx="10525583" cy="33855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Adding actions, you can build the logic in your desktop flow.</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1888592"/>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2316861"/>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26" name="TextBox 25">
            <a:extLst>
              <a:ext uri="{FF2B5EF4-FFF2-40B4-BE49-F238E27FC236}">
                <a16:creationId xmlns:a16="http://schemas.microsoft.com/office/drawing/2014/main" id="{23DCAA18-55F4-E8D9-8C34-BEB53F8A567A}"/>
              </a:ext>
            </a:extLst>
          </p:cNvPr>
          <p:cNvSpPr txBox="1">
            <a:spLocks/>
          </p:cNvSpPr>
          <p:nvPr/>
        </p:nvSpPr>
        <p:spPr>
          <a:xfrm>
            <a:off x="1325879" y="2455731"/>
            <a:ext cx="9464676" cy="276999"/>
          </a:xfrm>
          <a:prstGeom prst="rect">
            <a:avLst/>
          </a:prstGeom>
          <a:noFill/>
        </p:spPr>
        <p:txBody>
          <a:bodyPr wrap="square" lIns="0" tIns="0" rIns="0" bIns="0" anchor="ctr">
            <a:spAutoFit/>
          </a:bodyPr>
          <a:lstStyle/>
          <a:p>
            <a:pPr marL="0" lvl="1">
              <a:spcAft>
                <a:spcPts val="600"/>
              </a:spcAft>
            </a:pPr>
            <a:r>
              <a:rPr lang="en-US" sz="1800"/>
              <a:t>Learn how to use actions and variables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3119984"/>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27" name="TextBox 26">
            <a:extLst>
              <a:ext uri="{FF2B5EF4-FFF2-40B4-BE49-F238E27FC236}">
                <a16:creationId xmlns:a16="http://schemas.microsoft.com/office/drawing/2014/main" id="{52872338-BD0D-D6FB-6596-71CFA5EB38CD}"/>
              </a:ext>
            </a:extLst>
          </p:cNvPr>
          <p:cNvSpPr txBox="1">
            <a:spLocks/>
          </p:cNvSpPr>
          <p:nvPr/>
        </p:nvSpPr>
        <p:spPr>
          <a:xfrm>
            <a:off x="1325879" y="3258854"/>
            <a:ext cx="9464675" cy="276999"/>
          </a:xfrm>
          <a:prstGeom prst="rect">
            <a:avLst/>
          </a:prstGeom>
          <a:noFill/>
        </p:spPr>
        <p:txBody>
          <a:bodyPr wrap="square" lIns="0" tIns="0" rIns="0" bIns="0" anchor="ctr">
            <a:spAutoFit/>
          </a:bodyPr>
          <a:lstStyle/>
          <a:p>
            <a:pPr marL="0" lvl="1">
              <a:spcAft>
                <a:spcPts val="600"/>
              </a:spcAft>
            </a:pPr>
            <a:r>
              <a:rPr lang="en-US" sz="1800"/>
              <a:t>Use conditionals, loops and flow control to shape your flow logic</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262" y="3923107"/>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28" name="TextBox 27">
            <a:extLst>
              <a:ext uri="{FF2B5EF4-FFF2-40B4-BE49-F238E27FC236}">
                <a16:creationId xmlns:a16="http://schemas.microsoft.com/office/drawing/2014/main" id="{9D83023C-9720-4C85-6967-EA995C3C5C4F}"/>
              </a:ext>
            </a:extLst>
          </p:cNvPr>
          <p:cNvSpPr txBox="1">
            <a:spLocks/>
          </p:cNvSpPr>
          <p:nvPr/>
        </p:nvSpPr>
        <p:spPr>
          <a:xfrm>
            <a:off x="1325879" y="4061977"/>
            <a:ext cx="9464676" cy="276999"/>
          </a:xfrm>
          <a:prstGeom prst="rect">
            <a:avLst/>
          </a:prstGeom>
          <a:noFill/>
        </p:spPr>
        <p:txBody>
          <a:bodyPr wrap="square" lIns="0" tIns="0" rIns="0" bIns="0" anchor="ctr">
            <a:spAutoFit/>
          </a:bodyPr>
          <a:lstStyle/>
          <a:p>
            <a:pPr marL="0" lvl="1">
              <a:spcAft>
                <a:spcPts val="600"/>
              </a:spcAft>
            </a:pPr>
            <a:r>
              <a:rPr lang="en-US" sz="1800"/>
              <a:t>Use </a:t>
            </a:r>
            <a:r>
              <a:rPr lang="en-US" sz="1800" err="1"/>
              <a:t>subflows</a:t>
            </a:r>
            <a:r>
              <a:rPr lang="en-US" sz="1800"/>
              <a:t> to compartmentalize and reuse parts of a flow</a:t>
            </a:r>
          </a:p>
        </p:txBody>
      </p:sp>
      <p:sp>
        <p:nvSpPr>
          <p:cNvPr id="4" name="Oval 3">
            <a:extLst>
              <a:ext uri="{FF2B5EF4-FFF2-40B4-BE49-F238E27FC236}">
                <a16:creationId xmlns:a16="http://schemas.microsoft.com/office/drawing/2014/main" id="{4EDFC08F-D248-B81C-1570-DAB5A0B6DF65}"/>
              </a:ext>
            </a:extLst>
          </p:cNvPr>
          <p:cNvSpPr>
            <a:spLocks/>
          </p:cNvSpPr>
          <p:nvPr/>
        </p:nvSpPr>
        <p:spPr bwMode="auto">
          <a:xfrm>
            <a:off x="588262" y="4726231"/>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4</a:t>
            </a:r>
          </a:p>
        </p:txBody>
      </p:sp>
      <p:sp>
        <p:nvSpPr>
          <p:cNvPr id="29" name="TextBox 28">
            <a:extLst>
              <a:ext uri="{FF2B5EF4-FFF2-40B4-BE49-F238E27FC236}">
                <a16:creationId xmlns:a16="http://schemas.microsoft.com/office/drawing/2014/main" id="{4BCADE0D-0C54-33B5-1C23-E856C166FBB1}"/>
              </a:ext>
            </a:extLst>
          </p:cNvPr>
          <p:cNvSpPr txBox="1">
            <a:spLocks/>
          </p:cNvSpPr>
          <p:nvPr/>
        </p:nvSpPr>
        <p:spPr>
          <a:xfrm>
            <a:off x="1325879" y="4865101"/>
            <a:ext cx="9464675" cy="276999"/>
          </a:xfrm>
          <a:prstGeom prst="rect">
            <a:avLst/>
          </a:prstGeom>
          <a:noFill/>
        </p:spPr>
        <p:txBody>
          <a:bodyPr wrap="square" lIns="0" tIns="0" rIns="0" bIns="0" anchor="ctr">
            <a:spAutoFit/>
          </a:bodyPr>
          <a:lstStyle/>
          <a:p>
            <a:pPr marL="0" lvl="1">
              <a:spcAft>
                <a:spcPts val="600"/>
              </a:spcAft>
            </a:pPr>
            <a:r>
              <a:rPr lang="en-US" sz="1800"/>
              <a:t>Understand the testing and debugging features of the flow designer</a:t>
            </a:r>
          </a:p>
        </p:txBody>
      </p:sp>
    </p:spTree>
    <p:extLst>
      <p:ext uri="{BB962C8B-B14F-4D97-AF65-F5344CB8AC3E}">
        <p14:creationId xmlns:p14="http://schemas.microsoft.com/office/powerpoint/2010/main" val="36394501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Create a Flow in the Flow Designer</a:t>
            </a:r>
          </a:p>
        </p:txBody>
      </p:sp>
      <p:sp>
        <p:nvSpPr>
          <p:cNvPr id="7" name="Text Placeholder 4">
            <a:extLst>
              <a:ext uri="{FF2B5EF4-FFF2-40B4-BE49-F238E27FC236}">
                <a16:creationId xmlns:a16="http://schemas.microsoft.com/office/drawing/2014/main" id="{87248C2A-2F3D-9D03-F0DA-C6853A475E25}"/>
              </a:ext>
            </a:extLst>
          </p:cNvPr>
          <p:cNvSpPr txBox="1">
            <a:spLocks/>
          </p:cNvSpPr>
          <p:nvPr/>
        </p:nvSpPr>
        <p:spPr>
          <a:xfrm>
            <a:off x="588262" y="1581150"/>
            <a:ext cx="3285238" cy="120802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pPr>
            <a:r>
              <a:rPr lang="en-US" sz="2200">
                <a:latin typeface="+mj-lt"/>
              </a:rPr>
              <a:t>Create a new flow</a:t>
            </a:r>
          </a:p>
          <a:p>
            <a:pPr>
              <a:spcBef>
                <a:spcPts val="300"/>
              </a:spcBef>
            </a:pPr>
            <a:r>
              <a:rPr lang="en-US" sz="1800"/>
              <a:t>The flow designer is where all flows are built, edited, and tested.</a:t>
            </a:r>
          </a:p>
        </p:txBody>
      </p:sp>
      <p:sp>
        <p:nvSpPr>
          <p:cNvPr id="9" name="Text Placeholder 4">
            <a:extLst>
              <a:ext uri="{FF2B5EF4-FFF2-40B4-BE49-F238E27FC236}">
                <a16:creationId xmlns:a16="http://schemas.microsoft.com/office/drawing/2014/main" id="{6AEEC12B-6E2D-C63C-0F64-C68080F055DF}"/>
              </a:ext>
            </a:extLst>
          </p:cNvPr>
          <p:cNvSpPr txBox="1">
            <a:spLocks/>
          </p:cNvSpPr>
          <p:nvPr/>
        </p:nvSpPr>
        <p:spPr>
          <a:xfrm>
            <a:off x="588262" y="2990310"/>
            <a:ext cx="3285238" cy="152349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pPr>
            <a:r>
              <a:rPr lang="en-US" sz="2200">
                <a:latin typeface="+mj-lt"/>
              </a:rPr>
              <a:t>Actions</a:t>
            </a:r>
          </a:p>
          <a:p>
            <a:pPr>
              <a:spcBef>
                <a:spcPts val="300"/>
              </a:spcBef>
            </a:pPr>
            <a:r>
              <a:rPr lang="en-US" sz="1800"/>
              <a:t>Actions are the basic building blocks of a flow; flows are essentially series of actions, which are run sequentially.</a:t>
            </a:r>
          </a:p>
        </p:txBody>
      </p:sp>
      <p:sp>
        <p:nvSpPr>
          <p:cNvPr id="10" name="Text Placeholder 4">
            <a:extLst>
              <a:ext uri="{FF2B5EF4-FFF2-40B4-BE49-F238E27FC236}">
                <a16:creationId xmlns:a16="http://schemas.microsoft.com/office/drawing/2014/main" id="{1697D2F5-ADA3-B0EA-69E7-F2D1A856076A}"/>
              </a:ext>
            </a:extLst>
          </p:cNvPr>
          <p:cNvSpPr txBox="1">
            <a:spLocks/>
          </p:cNvSpPr>
          <p:nvPr/>
        </p:nvSpPr>
        <p:spPr>
          <a:xfrm>
            <a:off x="588262" y="4714940"/>
            <a:ext cx="3285238" cy="148502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pPr>
            <a:r>
              <a:rPr lang="en-US" sz="2200">
                <a:latin typeface="+mj-lt"/>
              </a:rPr>
              <a:t>Variables</a:t>
            </a:r>
          </a:p>
          <a:p>
            <a:pPr>
              <a:spcBef>
                <a:spcPts val="300"/>
              </a:spcBef>
            </a:pPr>
            <a:r>
              <a:rPr lang="en-US" sz="1800"/>
              <a:t>Variables are data containers that Power Automate for desktop uses to store data for later use.</a:t>
            </a:r>
          </a:p>
        </p:txBody>
      </p:sp>
      <p:pic>
        <p:nvPicPr>
          <p:cNvPr id="8" name="图片 11" descr="Screenshot of the flow designer with no actions added yet.">
            <a:extLst>
              <a:ext uri="{FF2B5EF4-FFF2-40B4-BE49-F238E27FC236}">
                <a16:creationId xmlns:a16="http://schemas.microsoft.com/office/drawing/2014/main" id="{7DC34BEE-088D-3377-C144-337720C6CD3C}"/>
              </a:ext>
            </a:extLst>
          </p:cNvPr>
          <p:cNvPicPr>
            <a:picLocks noGrp="1" noChangeAspect="1"/>
          </p:cNvPicPr>
          <p:nvPr>
            <p:ph type="pic" sz="quarter" idx="20"/>
          </p:nvPr>
        </p:nvPicPr>
        <p:blipFill rotWithShape="1">
          <a:blip r:embed="rId3"/>
          <a:srcRect l="-4276" t="-2882" r="-4276" b="-2882"/>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7315086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Creating Variables by Adding Actions</a:t>
            </a:r>
          </a:p>
        </p:txBody>
      </p:sp>
      <p:sp>
        <p:nvSpPr>
          <p:cNvPr id="7" name="Text Placeholder 4">
            <a:extLst>
              <a:ext uri="{FF2B5EF4-FFF2-40B4-BE49-F238E27FC236}">
                <a16:creationId xmlns:a16="http://schemas.microsoft.com/office/drawing/2014/main" id="{87248C2A-2F3D-9D03-F0DA-C6853A475E25}"/>
              </a:ext>
            </a:extLst>
          </p:cNvPr>
          <p:cNvSpPr txBox="1">
            <a:spLocks/>
          </p:cNvSpPr>
          <p:nvPr/>
        </p:nvSpPr>
        <p:spPr>
          <a:xfrm>
            <a:off x="588261" y="1581150"/>
            <a:ext cx="3374139" cy="481157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600"/>
              </a:spcBef>
              <a:spcAft>
                <a:spcPts val="600"/>
              </a:spcAft>
              <a:buFont typeface="Arial" panose="020B0604020202020204" pitchFamily="34" charset="0"/>
              <a:buChar char="•"/>
            </a:pPr>
            <a:r>
              <a:rPr lang="en-US" sz="2200"/>
              <a:t>Every time you add a new action in the workspace, a variable is created that holds the results.</a:t>
            </a:r>
          </a:p>
          <a:p>
            <a:pPr marL="290513" indent="-290513">
              <a:spcBef>
                <a:spcPts val="600"/>
              </a:spcBef>
              <a:spcAft>
                <a:spcPts val="600"/>
              </a:spcAft>
              <a:buFont typeface="Arial" panose="020B0604020202020204" pitchFamily="34" charset="0"/>
              <a:buChar char="•"/>
            </a:pPr>
            <a:r>
              <a:rPr lang="en-US" sz="2200"/>
              <a:t>If you want to change the default name of a produced variable, you can select it and populate the new name.</a:t>
            </a:r>
          </a:p>
          <a:p>
            <a:pPr marL="290513" indent="-290513">
              <a:spcBef>
                <a:spcPts val="600"/>
              </a:spcBef>
              <a:spcAft>
                <a:spcPts val="600"/>
              </a:spcAft>
              <a:buFont typeface="Arial" panose="020B0604020202020204" pitchFamily="34" charset="0"/>
              <a:buChar char="•"/>
            </a:pPr>
            <a:r>
              <a:rPr lang="en-US" sz="2200"/>
              <a:t>You can select the toggle button on the left side of it to disable it.</a:t>
            </a:r>
          </a:p>
        </p:txBody>
      </p:sp>
      <p:pic>
        <p:nvPicPr>
          <p:cNvPr id="12" name="Content Placeholder 6" descr="Screenshot of the change text case action with a red rectangle around the variable produces area">
            <a:extLst>
              <a:ext uri="{FF2B5EF4-FFF2-40B4-BE49-F238E27FC236}">
                <a16:creationId xmlns:a16="http://schemas.microsoft.com/office/drawing/2014/main" id="{FA9C0081-2B71-237F-08DD-A8DB2A5F25C0}"/>
              </a:ext>
            </a:extLst>
          </p:cNvPr>
          <p:cNvPicPr>
            <a:picLocks noGrp="1" noChangeAspect="1"/>
          </p:cNvPicPr>
          <p:nvPr>
            <p:ph type="pic" sz="quarter" idx="20"/>
          </p:nvPr>
        </p:nvPicPr>
        <p:blipFill rotWithShape="1">
          <a:blip r:embed="rId3"/>
          <a:srcRect l="-12642" t="-4265" r="-12642" b="-4265"/>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692525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Using Variables as Input to Another Action</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345109" cy="3616375"/>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600"/>
              </a:spcBef>
              <a:spcAft>
                <a:spcPts val="600"/>
              </a:spcAft>
              <a:buFont typeface="Arial" panose="020B0604020202020204" pitchFamily="34" charset="0"/>
              <a:buChar char="•"/>
            </a:pPr>
            <a:r>
              <a:rPr lang="en-US" sz="2200"/>
              <a:t>To use a variable, select the icon next to the desired input field and pick the variable or a specific property of it</a:t>
            </a:r>
          </a:p>
          <a:p>
            <a:pPr marL="290513" indent="-290513">
              <a:spcBef>
                <a:spcPts val="600"/>
              </a:spcBef>
              <a:spcAft>
                <a:spcPts val="600"/>
              </a:spcAft>
              <a:buFont typeface="Arial" panose="020B0604020202020204" pitchFamily="34" charset="0"/>
              <a:buChar char="•"/>
            </a:pPr>
            <a:r>
              <a:rPr lang="en-US" sz="2200"/>
              <a:t>To reference a variable named </a:t>
            </a:r>
            <a:r>
              <a:rPr lang="en-US" sz="2200" err="1"/>
              <a:t>CustomerName</a:t>
            </a:r>
            <a:r>
              <a:rPr lang="en-US" sz="2200"/>
              <a:t>, you could also just type the expression: %</a:t>
            </a:r>
            <a:r>
              <a:rPr lang="en-US" sz="2200" err="1"/>
              <a:t>CustomerName</a:t>
            </a:r>
            <a:r>
              <a:rPr lang="en-US" sz="2200"/>
              <a:t>%</a:t>
            </a:r>
          </a:p>
        </p:txBody>
      </p:sp>
      <p:pic>
        <p:nvPicPr>
          <p:cNvPr id="7" name="Content Placeholder 5" descr="Screenshot of the change text case action with a red rectangle around the select variable icon">
            <a:extLst>
              <a:ext uri="{FF2B5EF4-FFF2-40B4-BE49-F238E27FC236}">
                <a16:creationId xmlns:a16="http://schemas.microsoft.com/office/drawing/2014/main" id="{8F5FC5D2-9FAE-7772-C1F2-2DB07196A6F4}"/>
              </a:ext>
            </a:extLst>
          </p:cNvPr>
          <p:cNvPicPr>
            <a:picLocks noGrp="1" noChangeAspect="1"/>
          </p:cNvPicPr>
          <p:nvPr>
            <p:ph type="pic" sz="quarter" idx="20"/>
          </p:nvPr>
        </p:nvPicPr>
        <p:blipFill rotWithShape="1">
          <a:blip r:embed="rId3"/>
          <a:srcRect l="-12585" t="-3909" r="-12585" b="-3909"/>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1282270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8D837C-0A05-E593-23BE-6593495A201C}"/>
              </a:ext>
            </a:extLst>
          </p:cNvPr>
          <p:cNvSpPr>
            <a:spLocks noGrp="1"/>
          </p:cNvSpPr>
          <p:nvPr>
            <p:ph type="title"/>
          </p:nvPr>
        </p:nvSpPr>
        <p:spPr/>
        <p:txBody>
          <a:bodyPr/>
          <a:lstStyle/>
          <a:p>
            <a:r>
              <a:rPr lang="en-US"/>
              <a:t>Variable Data Types</a:t>
            </a:r>
          </a:p>
        </p:txBody>
      </p:sp>
      <p:sp>
        <p:nvSpPr>
          <p:cNvPr id="7" name="Text Placeholder 6">
            <a:extLst>
              <a:ext uri="{FF2B5EF4-FFF2-40B4-BE49-F238E27FC236}">
                <a16:creationId xmlns:a16="http://schemas.microsoft.com/office/drawing/2014/main" id="{C9116CC3-EA3E-B2CB-A75E-110A77074A25}"/>
              </a:ext>
            </a:extLst>
          </p:cNvPr>
          <p:cNvSpPr>
            <a:spLocks noGrp="1"/>
          </p:cNvSpPr>
          <p:nvPr>
            <p:ph type="body" sz="quarter" idx="17"/>
          </p:nvPr>
        </p:nvSpPr>
        <p:spPr>
          <a:xfrm>
            <a:off x="584199" y="1386766"/>
            <a:ext cx="11011601" cy="677108"/>
          </a:xfrm>
        </p:spPr>
        <p:txBody>
          <a:bodyPr/>
          <a:lstStyle/>
          <a:p>
            <a:r>
              <a:rPr lang="en-US" b="0" i="0">
                <a:effectLst/>
                <a:latin typeface="Segoe UI" panose="020B0502040204020203" pitchFamily="34" charset="0"/>
              </a:rPr>
              <a:t>When you create variables in your flows, Power Automate converts them to a specific type based on their content</a:t>
            </a:r>
            <a:endParaRPr lang="en-US"/>
          </a:p>
        </p:txBody>
      </p:sp>
      <p:sp>
        <p:nvSpPr>
          <p:cNvPr id="8" name="Rectangle 7">
            <a:extLst>
              <a:ext uri="{FF2B5EF4-FFF2-40B4-BE49-F238E27FC236}">
                <a16:creationId xmlns:a16="http://schemas.microsoft.com/office/drawing/2014/main" id="{E6A26B15-AE31-0172-D1EA-5C9469D3E4ED}"/>
              </a:ext>
            </a:extLst>
          </p:cNvPr>
          <p:cNvSpPr/>
          <p:nvPr/>
        </p:nvSpPr>
        <p:spPr bwMode="auto">
          <a:xfrm>
            <a:off x="584199" y="2372981"/>
            <a:ext cx="5315945" cy="42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2200">
                <a:solidFill>
                  <a:schemeClr val="tx1"/>
                </a:solidFill>
                <a:latin typeface="+mj-lt"/>
                <a:ea typeface="Segoe UI" pitchFamily="34" charset="0"/>
                <a:cs typeface="Segoe UI" pitchFamily="34" charset="0"/>
              </a:rPr>
              <a:t>Simple data types</a:t>
            </a:r>
          </a:p>
        </p:txBody>
      </p:sp>
      <p:sp>
        <p:nvSpPr>
          <p:cNvPr id="11" name="Rectangle 10">
            <a:extLst>
              <a:ext uri="{FF2B5EF4-FFF2-40B4-BE49-F238E27FC236}">
                <a16:creationId xmlns:a16="http://schemas.microsoft.com/office/drawing/2014/main" id="{1B9A7433-1C37-00F8-09EA-5335FBAC80F8}"/>
              </a:ext>
            </a:extLst>
          </p:cNvPr>
          <p:cNvSpPr/>
          <p:nvPr/>
        </p:nvSpPr>
        <p:spPr bwMode="auto">
          <a:xfrm>
            <a:off x="584199" y="2933807"/>
            <a:ext cx="5315945" cy="827266"/>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cs typeface="Segoe UI" pitchFamily="34" charset="0"/>
              </a:rPr>
              <a:t>Text</a:t>
            </a:r>
          </a:p>
        </p:txBody>
      </p:sp>
      <p:sp>
        <p:nvSpPr>
          <p:cNvPr id="12" name="Rectangle 11">
            <a:extLst>
              <a:ext uri="{FF2B5EF4-FFF2-40B4-BE49-F238E27FC236}">
                <a16:creationId xmlns:a16="http://schemas.microsoft.com/office/drawing/2014/main" id="{26720310-ED3D-1646-1AB2-0F8E2B8B5D91}"/>
              </a:ext>
            </a:extLst>
          </p:cNvPr>
          <p:cNvSpPr/>
          <p:nvPr/>
        </p:nvSpPr>
        <p:spPr bwMode="auto">
          <a:xfrm>
            <a:off x="584199" y="3898070"/>
            <a:ext cx="5315945" cy="827266"/>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cs typeface="Segoe UI" pitchFamily="34" charset="0"/>
              </a:rPr>
              <a:t>Numeric</a:t>
            </a:r>
          </a:p>
        </p:txBody>
      </p:sp>
      <p:sp>
        <p:nvSpPr>
          <p:cNvPr id="13" name="Rectangle 12">
            <a:extLst>
              <a:ext uri="{FF2B5EF4-FFF2-40B4-BE49-F238E27FC236}">
                <a16:creationId xmlns:a16="http://schemas.microsoft.com/office/drawing/2014/main" id="{D72EE70E-AFE8-A501-DA9B-154CC4C787FD}"/>
              </a:ext>
            </a:extLst>
          </p:cNvPr>
          <p:cNvSpPr/>
          <p:nvPr/>
        </p:nvSpPr>
        <p:spPr bwMode="auto">
          <a:xfrm>
            <a:off x="584199" y="4862334"/>
            <a:ext cx="5315945" cy="827266"/>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cs typeface="Segoe UI" pitchFamily="34" charset="0"/>
              </a:rPr>
              <a:t>Boolean</a:t>
            </a:r>
          </a:p>
        </p:txBody>
      </p:sp>
      <p:sp>
        <p:nvSpPr>
          <p:cNvPr id="9" name="Rectangle 8">
            <a:extLst>
              <a:ext uri="{FF2B5EF4-FFF2-40B4-BE49-F238E27FC236}">
                <a16:creationId xmlns:a16="http://schemas.microsoft.com/office/drawing/2014/main" id="{6851E634-288D-F748-B224-2A85C6377C52}"/>
              </a:ext>
            </a:extLst>
          </p:cNvPr>
          <p:cNvSpPr/>
          <p:nvPr/>
        </p:nvSpPr>
        <p:spPr bwMode="auto">
          <a:xfrm>
            <a:off x="6279855" y="2372981"/>
            <a:ext cx="5315945" cy="42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2200">
                <a:solidFill>
                  <a:schemeClr val="tx1"/>
                </a:solidFill>
                <a:latin typeface="+mj-lt"/>
                <a:ea typeface="Segoe UI" pitchFamily="34" charset="0"/>
                <a:cs typeface="Segoe UI" pitchFamily="34" charset="0"/>
              </a:rPr>
              <a:t>Advanced data types</a:t>
            </a:r>
          </a:p>
        </p:txBody>
      </p:sp>
      <p:sp>
        <p:nvSpPr>
          <p:cNvPr id="26" name="Rectangle 25">
            <a:extLst>
              <a:ext uri="{FF2B5EF4-FFF2-40B4-BE49-F238E27FC236}">
                <a16:creationId xmlns:a16="http://schemas.microsoft.com/office/drawing/2014/main" id="{07B5ECE9-C970-7383-50A3-39550F1BB98E}"/>
              </a:ext>
            </a:extLst>
          </p:cNvPr>
          <p:cNvSpPr>
            <a:spLocks/>
          </p:cNvSpPr>
          <p:nvPr/>
        </p:nvSpPr>
        <p:spPr bwMode="auto">
          <a:xfrm>
            <a:off x="6291857" y="2933807"/>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List</a:t>
            </a:r>
          </a:p>
        </p:txBody>
      </p:sp>
      <p:sp>
        <p:nvSpPr>
          <p:cNvPr id="28" name="Rectangle 27">
            <a:extLst>
              <a:ext uri="{FF2B5EF4-FFF2-40B4-BE49-F238E27FC236}">
                <a16:creationId xmlns:a16="http://schemas.microsoft.com/office/drawing/2014/main" id="{6116D314-E534-7769-F4B8-65245A3C1EE7}"/>
              </a:ext>
            </a:extLst>
          </p:cNvPr>
          <p:cNvSpPr>
            <a:spLocks/>
          </p:cNvSpPr>
          <p:nvPr/>
        </p:nvSpPr>
        <p:spPr bwMode="auto">
          <a:xfrm>
            <a:off x="6291857" y="3644172"/>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err="1">
                <a:solidFill>
                  <a:schemeClr val="tx1"/>
                </a:solidFill>
                <a:ea typeface="Segoe UI" pitchFamily="34" charset="0"/>
                <a:cs typeface="Segoe UI" pitchFamily="34" charset="0"/>
              </a:rPr>
              <a:t>Datarow</a:t>
            </a:r>
            <a:endParaRPr lang="en-US" sz="1800">
              <a:solidFill>
                <a:schemeClr val="tx1"/>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CF00B3A6-7674-C8A5-D4C4-0C42415918FF}"/>
              </a:ext>
            </a:extLst>
          </p:cNvPr>
          <p:cNvSpPr>
            <a:spLocks/>
          </p:cNvSpPr>
          <p:nvPr/>
        </p:nvSpPr>
        <p:spPr bwMode="auto">
          <a:xfrm>
            <a:off x="6291857" y="4354538"/>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Connector object</a:t>
            </a:r>
          </a:p>
        </p:txBody>
      </p:sp>
      <p:sp>
        <p:nvSpPr>
          <p:cNvPr id="32" name="Rectangle 31">
            <a:extLst>
              <a:ext uri="{FF2B5EF4-FFF2-40B4-BE49-F238E27FC236}">
                <a16:creationId xmlns:a16="http://schemas.microsoft.com/office/drawing/2014/main" id="{3F52C658-4248-9042-DC95-944EC68AB6B5}"/>
              </a:ext>
            </a:extLst>
          </p:cNvPr>
          <p:cNvSpPr>
            <a:spLocks/>
          </p:cNvSpPr>
          <p:nvPr/>
        </p:nvSpPr>
        <p:spPr bwMode="auto">
          <a:xfrm>
            <a:off x="6291857" y="5064903"/>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Instances</a:t>
            </a:r>
          </a:p>
        </p:txBody>
      </p:sp>
      <p:sp>
        <p:nvSpPr>
          <p:cNvPr id="27" name="Rectangle 26">
            <a:extLst>
              <a:ext uri="{FF2B5EF4-FFF2-40B4-BE49-F238E27FC236}">
                <a16:creationId xmlns:a16="http://schemas.microsoft.com/office/drawing/2014/main" id="{176DC10F-F6DD-268A-DF9E-52CCEE6149F4}"/>
              </a:ext>
            </a:extLst>
          </p:cNvPr>
          <p:cNvSpPr>
            <a:spLocks/>
          </p:cNvSpPr>
          <p:nvPr/>
        </p:nvSpPr>
        <p:spPr bwMode="auto">
          <a:xfrm>
            <a:off x="8992503" y="2933807"/>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err="1">
                <a:solidFill>
                  <a:schemeClr val="tx1"/>
                </a:solidFill>
                <a:ea typeface="Segoe UI" pitchFamily="34" charset="0"/>
                <a:cs typeface="Segoe UI" pitchFamily="34" charset="0"/>
              </a:rPr>
              <a:t>Datatable</a:t>
            </a:r>
            <a:endParaRPr lang="en-US" sz="1800"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48684D4A-8B19-0D0E-AB11-B60E1BC075CB}"/>
              </a:ext>
            </a:extLst>
          </p:cNvPr>
          <p:cNvSpPr>
            <a:spLocks/>
          </p:cNvSpPr>
          <p:nvPr/>
        </p:nvSpPr>
        <p:spPr bwMode="auto">
          <a:xfrm>
            <a:off x="8992503" y="3644172"/>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Custom Object</a:t>
            </a:r>
          </a:p>
        </p:txBody>
      </p:sp>
      <p:sp>
        <p:nvSpPr>
          <p:cNvPr id="31" name="Rectangle 30">
            <a:extLst>
              <a:ext uri="{FF2B5EF4-FFF2-40B4-BE49-F238E27FC236}">
                <a16:creationId xmlns:a16="http://schemas.microsoft.com/office/drawing/2014/main" id="{C61FB33B-43EC-B9B1-0C36-648D1E812EA5}"/>
              </a:ext>
            </a:extLst>
          </p:cNvPr>
          <p:cNvSpPr>
            <a:spLocks/>
          </p:cNvSpPr>
          <p:nvPr/>
        </p:nvSpPr>
        <p:spPr bwMode="auto">
          <a:xfrm>
            <a:off x="8992503" y="4354538"/>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List of PDF table info</a:t>
            </a:r>
          </a:p>
        </p:txBody>
      </p:sp>
      <p:sp>
        <p:nvSpPr>
          <p:cNvPr id="33" name="Rectangle 32">
            <a:extLst>
              <a:ext uri="{FF2B5EF4-FFF2-40B4-BE49-F238E27FC236}">
                <a16:creationId xmlns:a16="http://schemas.microsoft.com/office/drawing/2014/main" id="{AEC0ED8C-709F-9ABD-128C-CA89859DE49C}"/>
              </a:ext>
            </a:extLst>
          </p:cNvPr>
          <p:cNvSpPr>
            <a:spLocks/>
          </p:cNvSpPr>
          <p:nvPr/>
        </p:nvSpPr>
        <p:spPr bwMode="auto">
          <a:xfrm>
            <a:off x="8992503" y="5064903"/>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Connections</a:t>
            </a:r>
          </a:p>
        </p:txBody>
      </p:sp>
      <p:sp>
        <p:nvSpPr>
          <p:cNvPr id="36" name="Rectangle 35">
            <a:extLst>
              <a:ext uri="{FF2B5EF4-FFF2-40B4-BE49-F238E27FC236}">
                <a16:creationId xmlns:a16="http://schemas.microsoft.com/office/drawing/2014/main" id="{13A9F8C8-A162-9B40-7DE4-0AB33156B000}"/>
              </a:ext>
            </a:extLst>
          </p:cNvPr>
          <p:cNvSpPr/>
          <p:nvPr/>
        </p:nvSpPr>
        <p:spPr bwMode="auto">
          <a:xfrm>
            <a:off x="7834313" y="5850162"/>
            <a:ext cx="2207030" cy="42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tx1"/>
                </a:solidFill>
                <a:ea typeface="Segoe UI" pitchFamily="34" charset="0"/>
                <a:cs typeface="Segoe UI" pitchFamily="34" charset="0"/>
              </a:rPr>
              <a:t>And others</a:t>
            </a:r>
            <a:r>
              <a:rPr lang="en-IN" sz="2000" dirty="0">
                <a:solidFill>
                  <a:schemeClr val="tx1"/>
                </a:solidFill>
                <a:ea typeface="Segoe UI" pitchFamily="34" charset="0"/>
                <a:cs typeface="Segoe UI" pitchFamily="34" charset="0"/>
              </a:rPr>
              <a:t>…</a:t>
            </a:r>
            <a:endParaRPr lang="en-US" sz="20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573748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Using Lists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4099853" cy="366254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Lists are collections of items </a:t>
            </a:r>
          </a:p>
          <a:p>
            <a:pPr>
              <a:spcBef>
                <a:spcPts val="1000"/>
              </a:spcBef>
              <a:spcAft>
                <a:spcPts val="600"/>
              </a:spcAft>
            </a:pPr>
            <a:r>
              <a:rPr lang="en-US" sz="2200"/>
              <a:t>For example, a list of folders </a:t>
            </a:r>
            <a:br>
              <a:rPr lang="en-US" sz="2200"/>
            </a:br>
            <a:r>
              <a:rPr lang="en-US" sz="2200"/>
              <a:t>you need to process in the flow</a:t>
            </a:r>
          </a:p>
          <a:p>
            <a:pPr>
              <a:spcBef>
                <a:spcPts val="1000"/>
              </a:spcBef>
              <a:spcAft>
                <a:spcPts val="600"/>
              </a:spcAft>
            </a:pPr>
            <a:r>
              <a:rPr lang="en-US" sz="2200"/>
              <a:t>You would then use a For each action to iterate through the items in the list</a:t>
            </a:r>
          </a:p>
          <a:p>
            <a:pPr>
              <a:spcBef>
                <a:spcPts val="1000"/>
              </a:spcBef>
              <a:spcAft>
                <a:spcPts val="600"/>
              </a:spcAft>
            </a:pPr>
            <a:r>
              <a:rPr lang="en-US" sz="2200"/>
              <a:t>To retrieve a specific item in a list, use the following notation: %</a:t>
            </a:r>
            <a:r>
              <a:rPr lang="en-US" sz="2200" err="1"/>
              <a:t>VariableName</a:t>
            </a:r>
            <a:r>
              <a:rPr lang="en-US" sz="2200"/>
              <a:t>[</a:t>
            </a:r>
            <a:r>
              <a:rPr lang="en-US" sz="2200" err="1"/>
              <a:t>ItemNumber</a:t>
            </a:r>
            <a:r>
              <a:rPr lang="en-US" sz="2200"/>
              <a:t>]%</a:t>
            </a:r>
          </a:p>
        </p:txBody>
      </p:sp>
      <p:pic>
        <p:nvPicPr>
          <p:cNvPr id="8" name="Content Placeholder 6" descr="Screenshot showing list of variables">
            <a:extLst>
              <a:ext uri="{FF2B5EF4-FFF2-40B4-BE49-F238E27FC236}">
                <a16:creationId xmlns:a16="http://schemas.microsoft.com/office/drawing/2014/main" id="{03544C1F-5542-0674-0971-BA08400E676F}"/>
              </a:ext>
            </a:extLst>
          </p:cNvPr>
          <p:cNvPicPr>
            <a:picLocks noGrp="1"/>
          </p:cNvPicPr>
          <p:nvPr>
            <p:ph type="pic" sz="quarter" idx="20"/>
          </p:nvPr>
        </p:nvPicPr>
        <p:blipFill rotWithShape="1">
          <a:blip r:embed="rId3"/>
          <a:srcRect l="-1154" t="-5742" r="-1154" b="-5742"/>
          <a:stretch/>
        </p:blipFill>
        <p:spPr>
          <a:xfrm>
            <a:off x="4818743" y="1581150"/>
            <a:ext cx="6781119"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0592654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Using </a:t>
            </a:r>
            <a:r>
              <a:rPr lang="en-US" err="1"/>
              <a:t>Datatable</a:t>
            </a:r>
            <a:endParaRPr lang="en-US"/>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4085339" cy="4134465"/>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dirty="0" err="1"/>
              <a:t>Datatables</a:t>
            </a:r>
            <a:r>
              <a:rPr lang="en-US" sz="2200" dirty="0"/>
              <a:t> contain data in a tabular form like a worksheet </a:t>
            </a:r>
            <a:br>
              <a:rPr lang="en-US" sz="2200" dirty="0"/>
            </a:br>
            <a:r>
              <a:rPr lang="en-US" sz="2200" dirty="0"/>
              <a:t>in Excel</a:t>
            </a:r>
          </a:p>
          <a:p>
            <a:pPr>
              <a:spcBef>
                <a:spcPts val="1000"/>
              </a:spcBef>
              <a:spcAft>
                <a:spcPts val="600"/>
              </a:spcAft>
            </a:pPr>
            <a:r>
              <a:rPr lang="en-US" sz="2200" dirty="0"/>
              <a:t>A </a:t>
            </a:r>
            <a:r>
              <a:rPr lang="en-US" sz="2200" dirty="0" err="1"/>
              <a:t>datatable</a:t>
            </a:r>
            <a:r>
              <a:rPr lang="en-US" sz="2200" dirty="0"/>
              <a:t> contains rows and columns that describe the position of each item uniquely</a:t>
            </a:r>
          </a:p>
          <a:p>
            <a:pPr>
              <a:spcBef>
                <a:spcPts val="1000"/>
              </a:spcBef>
              <a:spcAft>
                <a:spcPts val="600"/>
              </a:spcAft>
            </a:pPr>
            <a:r>
              <a:rPr lang="en-US" sz="2200" dirty="0"/>
              <a:t>If you loop through a </a:t>
            </a:r>
            <a:r>
              <a:rPr lang="en-US" sz="2200" dirty="0" err="1"/>
              <a:t>datatable</a:t>
            </a:r>
            <a:r>
              <a:rPr lang="en-US" sz="2200" dirty="0"/>
              <a:t> with a For Each action, the variable that will contain the current iteration’s data is considered to be a </a:t>
            </a:r>
            <a:r>
              <a:rPr lang="en-US" sz="2200" dirty="0" err="1"/>
              <a:t>datarow</a:t>
            </a:r>
            <a:endParaRPr lang="en-US" sz="2200" dirty="0"/>
          </a:p>
        </p:txBody>
      </p:sp>
      <p:pic>
        <p:nvPicPr>
          <p:cNvPr id="7" name="Content Placeholder 5" descr="Screenshot showing data table">
            <a:extLst>
              <a:ext uri="{FF2B5EF4-FFF2-40B4-BE49-F238E27FC236}">
                <a16:creationId xmlns:a16="http://schemas.microsoft.com/office/drawing/2014/main" id="{46B42F06-C304-4EDE-2172-F7DDA0FAFA9C}"/>
              </a:ext>
            </a:extLst>
          </p:cNvPr>
          <p:cNvPicPr>
            <a:picLocks noGrp="1"/>
          </p:cNvPicPr>
          <p:nvPr>
            <p:ph type="pic" sz="quarter" idx="20"/>
          </p:nvPr>
        </p:nvPicPr>
        <p:blipFill rotWithShape="1">
          <a:blip r:embed="rId3"/>
          <a:srcRect l="-2051" t="-15730" r="-2051" b="-15730"/>
          <a:stretch/>
        </p:blipFill>
        <p:spPr>
          <a:xfrm>
            <a:off x="4818743" y="1581150"/>
            <a:ext cx="6781119"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1991394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Input and Output Variables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907539"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Enables data exchange between cloud and </a:t>
            </a:r>
            <a:br>
              <a:rPr lang="en-US" sz="2200"/>
            </a:br>
            <a:r>
              <a:rPr lang="en-US" sz="2200"/>
              <a:t>desktop flows</a:t>
            </a:r>
          </a:p>
          <a:p>
            <a:pPr>
              <a:spcBef>
                <a:spcPts val="1000"/>
              </a:spcBef>
              <a:spcAft>
                <a:spcPts val="600"/>
              </a:spcAft>
            </a:pPr>
            <a:r>
              <a:rPr lang="en-US" sz="2200"/>
              <a:t>You can also use input variables to set values manually when the flows are triggered through the console</a:t>
            </a:r>
          </a:p>
        </p:txBody>
      </p:sp>
      <p:pic>
        <p:nvPicPr>
          <p:cNvPr id="8" name="Content Placeholder 5" descr="Screenshot showing input/output variables">
            <a:extLst>
              <a:ext uri="{FF2B5EF4-FFF2-40B4-BE49-F238E27FC236}">
                <a16:creationId xmlns:a16="http://schemas.microsoft.com/office/drawing/2014/main" id="{85278DBF-45F3-69B8-B318-EEBFC1B27831}"/>
              </a:ext>
            </a:extLst>
          </p:cNvPr>
          <p:cNvPicPr>
            <a:picLocks noGrp="1"/>
          </p:cNvPicPr>
          <p:nvPr>
            <p:ph type="pic" sz="quarter" idx="20"/>
          </p:nvPr>
        </p:nvPicPr>
        <p:blipFill rotWithShape="1">
          <a:blip r:embed="rId3"/>
          <a:srcRect l="-30219" t="-3065" r="-30219" b="-3065"/>
          <a:stretch/>
        </p:blipFill>
        <p:spPr>
          <a:xfrm>
            <a:off x="4818743" y="1581150"/>
            <a:ext cx="678112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610177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9BE3D-DC7C-EB83-2205-F5E8957B1932}"/>
              </a:ext>
            </a:extLst>
          </p:cNvPr>
          <p:cNvSpPr>
            <a:spLocks noGrp="1"/>
          </p:cNvSpPr>
          <p:nvPr>
            <p:ph type="title"/>
          </p:nvPr>
        </p:nvSpPr>
        <p:spPr>
          <a:xfrm>
            <a:off x="569911" y="2769057"/>
            <a:ext cx="6345239" cy="1231106"/>
          </a:xfrm>
        </p:spPr>
        <p:txBody>
          <a:bodyPr/>
          <a:lstStyle/>
          <a:p>
            <a:r>
              <a:rPr lang="en-US"/>
              <a:t>Module 1: Create and Manage Desktop Flows</a:t>
            </a:r>
          </a:p>
        </p:txBody>
      </p:sp>
    </p:spTree>
    <p:extLst>
      <p:ext uri="{BB962C8B-B14F-4D97-AF65-F5344CB8AC3E}">
        <p14:creationId xmlns:p14="http://schemas.microsoft.com/office/powerpoint/2010/main" val="188052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Sensitive Variables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998253" cy="379591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Some automation scenarios handle confidential information</a:t>
            </a:r>
          </a:p>
          <a:p>
            <a:pPr>
              <a:spcBef>
                <a:spcPts val="1000"/>
              </a:spcBef>
              <a:spcAft>
                <a:spcPts val="600"/>
              </a:spcAft>
            </a:pPr>
            <a:r>
              <a:rPr lang="en-US" sz="2200"/>
              <a:t>Values are masked during debugging in the variables pane of the flow designer</a:t>
            </a:r>
          </a:p>
          <a:p>
            <a:pPr>
              <a:spcBef>
                <a:spcPts val="1000"/>
              </a:spcBef>
              <a:spcAft>
                <a:spcPts val="600"/>
              </a:spcAft>
            </a:pPr>
            <a:r>
              <a:rPr lang="en-US" sz="2200"/>
              <a:t>You can use, manipulate, and process sensitive variables in every action without any limitation, like every other variable</a:t>
            </a:r>
          </a:p>
        </p:txBody>
      </p:sp>
      <p:pic>
        <p:nvPicPr>
          <p:cNvPr id="7" name="Content Placeholder 7" descr="Screenshot of the mark variable sensitive button">
            <a:extLst>
              <a:ext uri="{FF2B5EF4-FFF2-40B4-BE49-F238E27FC236}">
                <a16:creationId xmlns:a16="http://schemas.microsoft.com/office/drawing/2014/main" id="{152E77A3-550A-060F-DC35-57CFC2EC7315}"/>
              </a:ext>
            </a:extLst>
          </p:cNvPr>
          <p:cNvPicPr>
            <a:picLocks noGrp="1" noChangeAspect="1"/>
          </p:cNvPicPr>
          <p:nvPr>
            <p:ph type="pic" sz="quarter" idx="20"/>
          </p:nvPr>
        </p:nvPicPr>
        <p:blipFill rotWithShape="1">
          <a:blip r:embed="rId3"/>
          <a:srcRect l="-40258" t="-2600" r="-40258" b="-260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0680995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Manage Variables and the Variables Pane</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998253" cy="379591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You can search for variables, rename them, find their usages, marking them as sensitive, pin them, and filter them by type</a:t>
            </a:r>
          </a:p>
          <a:p>
            <a:pPr>
              <a:spcBef>
                <a:spcPts val="1000"/>
              </a:spcBef>
              <a:spcAft>
                <a:spcPts val="600"/>
              </a:spcAft>
            </a:pPr>
            <a:r>
              <a:rPr lang="en-US" sz="2200"/>
              <a:t>When a flow runs, the current value of each variable is visible next to its name</a:t>
            </a:r>
          </a:p>
          <a:p>
            <a:pPr>
              <a:spcBef>
                <a:spcPts val="1000"/>
              </a:spcBef>
              <a:spcAft>
                <a:spcPts val="600"/>
              </a:spcAft>
            </a:pPr>
            <a:r>
              <a:rPr lang="en-US" sz="2200"/>
              <a:t>Eraser icon at the bottom of the variables pane clears all the current values</a:t>
            </a:r>
          </a:p>
        </p:txBody>
      </p:sp>
      <p:pic>
        <p:nvPicPr>
          <p:cNvPr id="8" name="Content Placeholder 6" descr="Screenshot of the variable pane with red rectangles around the flow variable values and the eraser icon button">
            <a:extLst>
              <a:ext uri="{FF2B5EF4-FFF2-40B4-BE49-F238E27FC236}">
                <a16:creationId xmlns:a16="http://schemas.microsoft.com/office/drawing/2014/main" id="{22376AC5-1ADB-3E4F-6059-1E378E6C9B9C}"/>
              </a:ext>
            </a:extLst>
          </p:cNvPr>
          <p:cNvPicPr>
            <a:picLocks noGrp="1" noChangeAspect="1"/>
          </p:cNvPicPr>
          <p:nvPr>
            <p:ph type="pic" sz="quarter" idx="20"/>
          </p:nvPr>
        </p:nvPicPr>
        <p:blipFill rotWithShape="1">
          <a:blip r:embed="rId3"/>
          <a:srcRect l="-49617" t="-2634" r="-49617" b="-263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7825426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Set Variable Action</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998253"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Use the Set variable action to modify the value of a variable</a:t>
            </a:r>
          </a:p>
          <a:p>
            <a:pPr>
              <a:spcBef>
                <a:spcPts val="1000"/>
              </a:spcBef>
              <a:spcAft>
                <a:spcPts val="600"/>
              </a:spcAft>
            </a:pPr>
            <a:r>
              <a:rPr lang="en-US" sz="2200"/>
              <a:t>Create complex expressions containing hardcoded values, multiple variables, arithmetic operations, comparisons, logical operations, and parentheses</a:t>
            </a:r>
          </a:p>
        </p:txBody>
      </p:sp>
      <p:pic>
        <p:nvPicPr>
          <p:cNvPr id="7" name="Content Placeholder 4" descr="Screenshot of the set variable action with red rectangle around the value field">
            <a:extLst>
              <a:ext uri="{FF2B5EF4-FFF2-40B4-BE49-F238E27FC236}">
                <a16:creationId xmlns:a16="http://schemas.microsoft.com/office/drawing/2014/main" id="{88766A55-A93E-9504-EBA1-E49D3818FBDD}"/>
              </a:ext>
            </a:extLst>
          </p:cNvPr>
          <p:cNvPicPr>
            <a:picLocks noGrp="1" noChangeAspect="1"/>
          </p:cNvPicPr>
          <p:nvPr>
            <p:ph type="pic" sz="quarter" idx="20"/>
          </p:nvPr>
        </p:nvPicPr>
        <p:blipFill rotWithShape="1">
          <a:blip r:embed="rId3"/>
          <a:srcRect l="-2213" t="-16930" r="-2213" b="-1693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79690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Hardcoded Values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2" y="1581150"/>
            <a:ext cx="3809568" cy="2236510"/>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To enter a hardcoded value, you have to use quotes</a:t>
            </a:r>
          </a:p>
          <a:p>
            <a:pPr>
              <a:spcBef>
                <a:spcPts val="1000"/>
              </a:spcBef>
              <a:spcAft>
                <a:spcPts val="600"/>
              </a:spcAft>
            </a:pPr>
            <a:r>
              <a:rPr lang="en-US" sz="2200"/>
              <a:t>The flows treat every value between quote characters as a text value rather than a variable name</a:t>
            </a:r>
          </a:p>
        </p:txBody>
      </p:sp>
      <p:pic>
        <p:nvPicPr>
          <p:cNvPr id="8" name="Content Placeholder 4" descr="Screenshot of the set variable action with red rectangle around the value field">
            <a:extLst>
              <a:ext uri="{FF2B5EF4-FFF2-40B4-BE49-F238E27FC236}">
                <a16:creationId xmlns:a16="http://schemas.microsoft.com/office/drawing/2014/main" id="{08DBFA46-F210-FD88-482A-E797B22CD795}"/>
              </a:ext>
            </a:extLst>
          </p:cNvPr>
          <p:cNvPicPr>
            <a:picLocks noGrp="1" noChangeAspect="1"/>
          </p:cNvPicPr>
          <p:nvPr>
            <p:ph type="pic" sz="quarter" idx="20"/>
          </p:nvPr>
        </p:nvPicPr>
        <p:blipFill rotWithShape="1">
          <a:blip r:embed="rId3"/>
          <a:srcRect l="-2755" t="-17625" r="-2755" b="-1762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1215304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Using Multiple Variables in an Expression</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2" y="1581150"/>
            <a:ext cx="3809568" cy="2236510"/>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You can add their names to the expression without any further notation</a:t>
            </a:r>
          </a:p>
          <a:p>
            <a:pPr>
              <a:spcBef>
                <a:spcPts val="1000"/>
              </a:spcBef>
              <a:spcAft>
                <a:spcPts val="600"/>
              </a:spcAft>
            </a:pPr>
            <a:r>
              <a:rPr lang="en-US" sz="2200"/>
              <a:t>For example, you need to build a full name from first and last parts</a:t>
            </a:r>
          </a:p>
        </p:txBody>
      </p:sp>
      <p:pic>
        <p:nvPicPr>
          <p:cNvPr id="17" name="Content Placeholder 4" descr="Screenshot of the set variable action with red rectangle around the value field">
            <a:extLst>
              <a:ext uri="{FF2B5EF4-FFF2-40B4-BE49-F238E27FC236}">
                <a16:creationId xmlns:a16="http://schemas.microsoft.com/office/drawing/2014/main" id="{F13385F2-BC1F-6381-761F-15E31B5EF05C}"/>
              </a:ext>
            </a:extLst>
          </p:cNvPr>
          <p:cNvPicPr>
            <a:picLocks noGrp="1"/>
          </p:cNvPicPr>
          <p:nvPr>
            <p:ph type="pic" sz="quarter" idx="20"/>
          </p:nvPr>
        </p:nvPicPr>
        <p:blipFill rotWithShape="1">
          <a:blip r:embed="rId3"/>
          <a:srcRect l="-1935" t="-16611" r="-1935" b="-16611"/>
          <a:stretch/>
        </p:blipFill>
        <p:spPr>
          <a:xfrm>
            <a:off x="4821938" y="1581150"/>
            <a:ext cx="6777924"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7143803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Logical Operators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2" y="1581150"/>
            <a:ext cx="3809568" cy="311880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To check conditions and implement more complex logic in a single expression</a:t>
            </a:r>
          </a:p>
          <a:p>
            <a:pPr>
              <a:spcBef>
                <a:spcPts val="1000"/>
              </a:spcBef>
              <a:spcAft>
                <a:spcPts val="600"/>
              </a:spcAft>
            </a:pPr>
            <a:r>
              <a:rPr lang="en-US" sz="2200"/>
              <a:t>For example, Set </a:t>
            </a:r>
            <a:r>
              <a:rPr lang="en-US" sz="2200" err="1"/>
              <a:t>IsManager</a:t>
            </a:r>
            <a:r>
              <a:rPr lang="en-US" sz="2200"/>
              <a:t> variable to true if position matches</a:t>
            </a:r>
          </a:p>
          <a:p>
            <a:pPr>
              <a:spcBef>
                <a:spcPts val="1000"/>
              </a:spcBef>
              <a:spcAft>
                <a:spcPts val="600"/>
              </a:spcAft>
            </a:pPr>
            <a:r>
              <a:rPr lang="en-US" sz="2200"/>
              <a:t>Supported operators are AND </a:t>
            </a:r>
            <a:r>
              <a:rPr lang="en-US" sz="2200" err="1"/>
              <a:t>and</a:t>
            </a:r>
            <a:r>
              <a:rPr lang="en-US" sz="2200"/>
              <a:t> OR</a:t>
            </a:r>
          </a:p>
        </p:txBody>
      </p:sp>
      <p:pic>
        <p:nvPicPr>
          <p:cNvPr id="12" name="Content Placeholder 4" descr="Screenshot of the set variable action with red rectangle around the value field">
            <a:extLst>
              <a:ext uri="{FF2B5EF4-FFF2-40B4-BE49-F238E27FC236}">
                <a16:creationId xmlns:a16="http://schemas.microsoft.com/office/drawing/2014/main" id="{A165DB50-87B0-9CA9-1CCA-63680A161FB0}"/>
              </a:ext>
            </a:extLst>
          </p:cNvPr>
          <p:cNvPicPr>
            <a:picLocks noGrp="1"/>
          </p:cNvPicPr>
          <p:nvPr>
            <p:ph type="pic" sz="quarter" idx="20"/>
          </p:nvPr>
        </p:nvPicPr>
        <p:blipFill rotWithShape="1">
          <a:blip r:embed="rId3"/>
          <a:srcRect l="-2283" t="-17020" r="-2283" b="-1702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0029268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Create Conditionals and Loops (1/2)</a:t>
            </a:r>
          </a:p>
        </p:txBody>
      </p:sp>
      <p:sp>
        <p:nvSpPr>
          <p:cNvPr id="13" name="Text Placeholder 12">
            <a:extLst>
              <a:ext uri="{FF2B5EF4-FFF2-40B4-BE49-F238E27FC236}">
                <a16:creationId xmlns:a16="http://schemas.microsoft.com/office/drawing/2014/main" id="{78A2A54B-23FF-CCDB-1C22-E1A6D60C4DA8}"/>
              </a:ext>
            </a:extLst>
          </p:cNvPr>
          <p:cNvSpPr>
            <a:spLocks noGrp="1"/>
          </p:cNvSpPr>
          <p:nvPr>
            <p:ph type="body" sz="quarter" idx="16"/>
          </p:nvPr>
        </p:nvSpPr>
        <p:spPr>
          <a:xfrm>
            <a:off x="584200" y="1594155"/>
            <a:ext cx="4074407" cy="338554"/>
          </a:xfrm>
        </p:spPr>
        <p:txBody>
          <a:bodyPr/>
          <a:lstStyle/>
          <a:p>
            <a:r>
              <a:rPr lang="en-US" sz="2200"/>
              <a:t>Conditionals</a:t>
            </a:r>
          </a:p>
        </p:txBody>
      </p:sp>
      <p:sp>
        <p:nvSpPr>
          <p:cNvPr id="11" name="Text Placeholder 10">
            <a:extLst>
              <a:ext uri="{FF2B5EF4-FFF2-40B4-BE49-F238E27FC236}">
                <a16:creationId xmlns:a16="http://schemas.microsoft.com/office/drawing/2014/main" id="{7680DB70-61D8-00C0-2D2C-9E3FF27AF826}"/>
              </a:ext>
            </a:extLst>
          </p:cNvPr>
          <p:cNvSpPr>
            <a:spLocks noGrp="1"/>
          </p:cNvSpPr>
          <p:nvPr>
            <p:ph type="body" sz="quarter" idx="15"/>
          </p:nvPr>
        </p:nvSpPr>
        <p:spPr>
          <a:xfrm>
            <a:off x="586390" y="2085764"/>
            <a:ext cx="3971324" cy="2092881"/>
          </a:xfrm>
        </p:spPr>
        <p:txBody>
          <a:bodyPr/>
          <a:lstStyle/>
          <a:p>
            <a:pPr marL="209550" indent="-209550">
              <a:lnSpc>
                <a:spcPct val="100000"/>
              </a:lnSpc>
              <a:spcBef>
                <a:spcPts val="600"/>
              </a:spcBef>
              <a:spcAft>
                <a:spcPts val="600"/>
              </a:spcAft>
              <a:buFont typeface="Arial" panose="020B0604020202020204" pitchFamily="34" charset="0"/>
              <a:buChar char="•"/>
            </a:pPr>
            <a:r>
              <a:rPr lang="en-US" sz="1800">
                <a:latin typeface="+mn-lt"/>
              </a:rPr>
              <a:t>Conditional actions allow flows to modify their behavior during runtime, based on the data available at the time.</a:t>
            </a:r>
          </a:p>
          <a:p>
            <a:pPr marL="209550" indent="-209550">
              <a:lnSpc>
                <a:spcPct val="100000"/>
              </a:lnSpc>
              <a:spcBef>
                <a:spcPts val="600"/>
              </a:spcBef>
              <a:spcAft>
                <a:spcPts val="600"/>
              </a:spcAft>
              <a:buFont typeface="Arial" panose="020B0604020202020204" pitchFamily="34" charset="0"/>
              <a:buChar char="•"/>
            </a:pPr>
            <a:r>
              <a:rPr lang="en-US" sz="1800">
                <a:latin typeface="+mn-lt"/>
              </a:rPr>
              <a:t>Essentially, they allow flows to make choices based on the information at their disposal.</a:t>
            </a:r>
          </a:p>
        </p:txBody>
      </p:sp>
      <p:pic>
        <p:nvPicPr>
          <p:cNvPr id="16" name="图片 11" descr="Screenshot of the If action properties dialog.">
            <a:extLst>
              <a:ext uri="{FF2B5EF4-FFF2-40B4-BE49-F238E27FC236}">
                <a16:creationId xmlns:a16="http://schemas.microsoft.com/office/drawing/2014/main" id="{A012B41C-8950-0DA8-CA91-A4F400A09544}"/>
              </a:ext>
            </a:extLst>
          </p:cNvPr>
          <p:cNvPicPr>
            <a:picLocks noGrp="1" noChangeAspect="1"/>
          </p:cNvPicPr>
          <p:nvPr>
            <p:ph type="pic" sz="quarter" idx="20"/>
          </p:nvPr>
        </p:nvPicPr>
        <p:blipFill rotWithShape="1">
          <a:blip r:embed="rId3"/>
          <a:srcRect l="-8052" t="-3637" r="-8052" b="-3637"/>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890729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Create Conditionals and Loops (2/2)</a:t>
            </a:r>
          </a:p>
        </p:txBody>
      </p:sp>
      <p:sp>
        <p:nvSpPr>
          <p:cNvPr id="13" name="Text Placeholder 12">
            <a:extLst>
              <a:ext uri="{FF2B5EF4-FFF2-40B4-BE49-F238E27FC236}">
                <a16:creationId xmlns:a16="http://schemas.microsoft.com/office/drawing/2014/main" id="{78A2A54B-23FF-CCDB-1C22-E1A6D60C4DA8}"/>
              </a:ext>
            </a:extLst>
          </p:cNvPr>
          <p:cNvSpPr>
            <a:spLocks noGrp="1"/>
          </p:cNvSpPr>
          <p:nvPr>
            <p:ph type="body" sz="quarter" idx="16"/>
          </p:nvPr>
        </p:nvSpPr>
        <p:spPr>
          <a:xfrm>
            <a:off x="584200" y="1594155"/>
            <a:ext cx="4074407" cy="338554"/>
          </a:xfrm>
        </p:spPr>
        <p:txBody>
          <a:bodyPr/>
          <a:lstStyle/>
          <a:p>
            <a:r>
              <a:rPr lang="en-US" sz="2200"/>
              <a:t>Loops</a:t>
            </a:r>
          </a:p>
        </p:txBody>
      </p:sp>
      <p:sp>
        <p:nvSpPr>
          <p:cNvPr id="11" name="Text Placeholder 10">
            <a:extLst>
              <a:ext uri="{FF2B5EF4-FFF2-40B4-BE49-F238E27FC236}">
                <a16:creationId xmlns:a16="http://schemas.microsoft.com/office/drawing/2014/main" id="{7680DB70-61D8-00C0-2D2C-9E3FF27AF826}"/>
              </a:ext>
            </a:extLst>
          </p:cNvPr>
          <p:cNvSpPr>
            <a:spLocks noGrp="1"/>
          </p:cNvSpPr>
          <p:nvPr>
            <p:ph type="body" sz="quarter" idx="15"/>
          </p:nvPr>
        </p:nvSpPr>
        <p:spPr>
          <a:xfrm>
            <a:off x="586390" y="2085764"/>
            <a:ext cx="3971324" cy="1538883"/>
          </a:xfrm>
        </p:spPr>
        <p:txBody>
          <a:bodyPr/>
          <a:lstStyle/>
          <a:p>
            <a:pPr marL="209550" indent="-209550">
              <a:spcBef>
                <a:spcPts val="600"/>
              </a:spcBef>
              <a:spcAft>
                <a:spcPts val="600"/>
              </a:spcAft>
            </a:pPr>
            <a:r>
              <a:rPr lang="en-US" sz="1800"/>
              <a:t>Loops enable flow to repeat a block of actions multiple times.</a:t>
            </a:r>
          </a:p>
          <a:p>
            <a:pPr marL="209550" indent="-209550">
              <a:spcBef>
                <a:spcPts val="600"/>
              </a:spcBef>
              <a:spcAft>
                <a:spcPts val="600"/>
              </a:spcAft>
            </a:pPr>
            <a:r>
              <a:rPr lang="en-US" sz="1800"/>
              <a:t>The number of repetitions is determined by the type of loop action used and its configuration.</a:t>
            </a:r>
          </a:p>
        </p:txBody>
      </p:sp>
      <p:pic>
        <p:nvPicPr>
          <p:cNvPr id="7" name="图片 11" descr="Screenshot of the Loop action properties dialog.">
            <a:extLst>
              <a:ext uri="{FF2B5EF4-FFF2-40B4-BE49-F238E27FC236}">
                <a16:creationId xmlns:a16="http://schemas.microsoft.com/office/drawing/2014/main" id="{D4B20050-192A-830A-1DF9-34DDE11BEA64}"/>
              </a:ext>
            </a:extLst>
          </p:cNvPr>
          <p:cNvPicPr>
            <a:picLocks noGrp="1"/>
          </p:cNvPicPr>
          <p:nvPr>
            <p:ph type="pic" sz="quarter" idx="20"/>
          </p:nvPr>
        </p:nvPicPr>
        <p:blipFill rotWithShape="1">
          <a:blip r:embed="rId3"/>
          <a:srcRect l="-6754" t="-5474" r="-6754" b="-547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0698412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95D30F-C1B1-6880-B760-25425CD27C61}"/>
              </a:ext>
            </a:extLst>
          </p:cNvPr>
          <p:cNvSpPr>
            <a:spLocks noGrp="1"/>
          </p:cNvSpPr>
          <p:nvPr>
            <p:ph type="title"/>
          </p:nvPr>
        </p:nvSpPr>
        <p:spPr/>
        <p:txBody>
          <a:bodyPr/>
          <a:lstStyle/>
          <a:p>
            <a:r>
              <a:rPr lang="en-US"/>
              <a:t>Flow Control Actions</a:t>
            </a:r>
          </a:p>
        </p:txBody>
      </p:sp>
      <p:sp>
        <p:nvSpPr>
          <p:cNvPr id="7" name="Oval 6">
            <a:extLst>
              <a:ext uri="{FF2B5EF4-FFF2-40B4-BE49-F238E27FC236}">
                <a16:creationId xmlns:a16="http://schemas.microsoft.com/office/drawing/2014/main" id="{96B04B34-D5B2-45D1-25F9-83C856E93BF5}"/>
              </a:ext>
              <a:ext uri="{C183D7F6-B498-43B3-948B-1728B52AA6E4}">
                <adec:decorative xmlns:adec="http://schemas.microsoft.com/office/drawing/2017/decorative" val="0"/>
              </a:ext>
            </a:extLst>
          </p:cNvPr>
          <p:cNvSpPr>
            <a:spLocks/>
          </p:cNvSpPr>
          <p:nvPr/>
        </p:nvSpPr>
        <p:spPr bwMode="auto">
          <a:xfrm>
            <a:off x="623900" y="12475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22" name="Text Placeholder 5">
            <a:extLst>
              <a:ext uri="{FF2B5EF4-FFF2-40B4-BE49-F238E27FC236}">
                <a16:creationId xmlns:a16="http://schemas.microsoft.com/office/drawing/2014/main" id="{72C35F78-7046-513C-39C5-0EE8416C13AF}"/>
              </a:ext>
            </a:extLst>
          </p:cNvPr>
          <p:cNvSpPr txBox="1">
            <a:spLocks/>
          </p:cNvSpPr>
          <p:nvPr/>
        </p:nvSpPr>
        <p:spPr>
          <a:xfrm>
            <a:off x="1319213" y="1349534"/>
            <a:ext cx="10282525"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Comment </a:t>
            </a:r>
            <a:r>
              <a:rPr lang="en-US" altLang="zh-CN" sz="1800"/>
              <a:t>– To enter a comment for reference purposes which is displayed in the workspace</a:t>
            </a:r>
            <a:endParaRPr lang="en-US" sz="1800"/>
          </a:p>
        </p:txBody>
      </p:sp>
      <p:sp>
        <p:nvSpPr>
          <p:cNvPr id="9" name="Oval 8">
            <a:extLst>
              <a:ext uri="{FF2B5EF4-FFF2-40B4-BE49-F238E27FC236}">
                <a16:creationId xmlns:a16="http://schemas.microsoft.com/office/drawing/2014/main" id="{8150A96D-41A3-F5D0-904B-A51587E28D2C}"/>
              </a:ext>
              <a:ext uri="{C183D7F6-B498-43B3-948B-1728B52AA6E4}">
                <adec:decorative xmlns:adec="http://schemas.microsoft.com/office/drawing/2017/decorative" val="0"/>
              </a:ext>
            </a:extLst>
          </p:cNvPr>
          <p:cNvSpPr>
            <a:spLocks/>
          </p:cNvSpPr>
          <p:nvPr/>
        </p:nvSpPr>
        <p:spPr bwMode="auto">
          <a:xfrm>
            <a:off x="623900" y="1963912"/>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23" name="Text Placeholder 5">
            <a:extLst>
              <a:ext uri="{FF2B5EF4-FFF2-40B4-BE49-F238E27FC236}">
                <a16:creationId xmlns:a16="http://schemas.microsoft.com/office/drawing/2014/main" id="{14A6F211-E2EC-0E2B-5C7A-559E2C9A3808}"/>
              </a:ext>
            </a:extLst>
          </p:cNvPr>
          <p:cNvSpPr txBox="1">
            <a:spLocks/>
          </p:cNvSpPr>
          <p:nvPr/>
        </p:nvSpPr>
        <p:spPr>
          <a:xfrm>
            <a:off x="1319210" y="2065913"/>
            <a:ext cx="1028252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Label </a:t>
            </a:r>
            <a:r>
              <a:rPr lang="en-US" altLang="zh-CN" sz="1800"/>
              <a:t>– Direct the flow to a specific point in the flow marked with the action</a:t>
            </a:r>
            <a:endParaRPr lang="en-US" sz="1800"/>
          </a:p>
        </p:txBody>
      </p:sp>
      <p:sp>
        <p:nvSpPr>
          <p:cNvPr id="11" name="Oval 10">
            <a:extLst>
              <a:ext uri="{FF2B5EF4-FFF2-40B4-BE49-F238E27FC236}">
                <a16:creationId xmlns:a16="http://schemas.microsoft.com/office/drawing/2014/main" id="{BFB8834D-BCDB-4712-AF61-37E1309E99C4}"/>
              </a:ext>
              <a:ext uri="{C183D7F6-B498-43B3-948B-1728B52AA6E4}">
                <adec:decorative xmlns:adec="http://schemas.microsoft.com/office/drawing/2017/decorative" val="0"/>
              </a:ext>
            </a:extLst>
          </p:cNvPr>
          <p:cNvSpPr>
            <a:spLocks/>
          </p:cNvSpPr>
          <p:nvPr/>
        </p:nvSpPr>
        <p:spPr bwMode="auto">
          <a:xfrm>
            <a:off x="623900" y="268029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24" name="Text Placeholder 5">
            <a:extLst>
              <a:ext uri="{FF2B5EF4-FFF2-40B4-BE49-F238E27FC236}">
                <a16:creationId xmlns:a16="http://schemas.microsoft.com/office/drawing/2014/main" id="{EBDFE673-4AF8-423B-363A-DD491010AB4D}"/>
              </a:ext>
            </a:extLst>
          </p:cNvPr>
          <p:cNvSpPr txBox="1">
            <a:spLocks/>
          </p:cNvSpPr>
          <p:nvPr/>
        </p:nvSpPr>
        <p:spPr>
          <a:xfrm>
            <a:off x="1319213" y="2782292"/>
            <a:ext cx="10282525"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Go to </a:t>
            </a:r>
            <a:r>
              <a:rPr lang="en-US" altLang="zh-CN" sz="1800"/>
              <a:t>–</a:t>
            </a:r>
            <a:r>
              <a:rPr lang="en-US" altLang="zh-CN" sz="1800" b="1"/>
              <a:t> </a:t>
            </a:r>
            <a:r>
              <a:rPr lang="en-US" altLang="zh-CN" sz="1800"/>
              <a:t>Select the label from a drop-down list to direct the flow to it</a:t>
            </a:r>
            <a:endParaRPr lang="en-US" sz="1800"/>
          </a:p>
        </p:txBody>
      </p:sp>
      <p:sp>
        <p:nvSpPr>
          <p:cNvPr id="13" name="Oval 12">
            <a:extLst>
              <a:ext uri="{FF2B5EF4-FFF2-40B4-BE49-F238E27FC236}">
                <a16:creationId xmlns:a16="http://schemas.microsoft.com/office/drawing/2014/main" id="{98B0AC17-5E59-38D1-BB16-E06A00EA4CC6}"/>
              </a:ext>
              <a:ext uri="{C183D7F6-B498-43B3-948B-1728B52AA6E4}">
                <adec:decorative xmlns:adec="http://schemas.microsoft.com/office/drawing/2017/decorative" val="0"/>
              </a:ext>
            </a:extLst>
          </p:cNvPr>
          <p:cNvSpPr>
            <a:spLocks/>
          </p:cNvSpPr>
          <p:nvPr/>
        </p:nvSpPr>
        <p:spPr bwMode="auto">
          <a:xfrm>
            <a:off x="623900" y="339667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25" name="Text Placeholder 5">
            <a:extLst>
              <a:ext uri="{FF2B5EF4-FFF2-40B4-BE49-F238E27FC236}">
                <a16:creationId xmlns:a16="http://schemas.microsoft.com/office/drawing/2014/main" id="{72914D09-2139-42CF-F608-B951C9560DAE}"/>
              </a:ext>
            </a:extLst>
          </p:cNvPr>
          <p:cNvSpPr txBox="1">
            <a:spLocks/>
          </p:cNvSpPr>
          <p:nvPr/>
        </p:nvSpPr>
        <p:spPr>
          <a:xfrm>
            <a:off x="1319214" y="3498671"/>
            <a:ext cx="10282524"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Run </a:t>
            </a:r>
            <a:r>
              <a:rPr lang="en-US" altLang="zh-CN" sz="1800" b="1" err="1"/>
              <a:t>subflow</a:t>
            </a:r>
            <a:r>
              <a:rPr lang="en-US" altLang="zh-CN" sz="1800" b="1"/>
              <a:t> </a:t>
            </a:r>
            <a:r>
              <a:rPr lang="en-US" altLang="zh-CN" sz="1800"/>
              <a:t>– To run another </a:t>
            </a:r>
            <a:r>
              <a:rPr lang="en-US" altLang="zh-CN" sz="1800" err="1"/>
              <a:t>subflow</a:t>
            </a:r>
            <a:r>
              <a:rPr lang="en-US" altLang="zh-CN" sz="1800"/>
              <a:t> at any point in the flow</a:t>
            </a:r>
            <a:endParaRPr lang="en-US" sz="1800"/>
          </a:p>
        </p:txBody>
      </p:sp>
      <p:sp>
        <p:nvSpPr>
          <p:cNvPr id="15" name="Oval 14">
            <a:extLst>
              <a:ext uri="{FF2B5EF4-FFF2-40B4-BE49-F238E27FC236}">
                <a16:creationId xmlns:a16="http://schemas.microsoft.com/office/drawing/2014/main" id="{C18AB2AF-A75D-2327-C824-EFA411441706}"/>
              </a:ext>
              <a:ext uri="{C183D7F6-B498-43B3-948B-1728B52AA6E4}">
                <adec:decorative xmlns:adec="http://schemas.microsoft.com/office/drawing/2017/decorative" val="0"/>
              </a:ext>
            </a:extLst>
          </p:cNvPr>
          <p:cNvSpPr>
            <a:spLocks/>
          </p:cNvSpPr>
          <p:nvPr/>
        </p:nvSpPr>
        <p:spPr bwMode="auto">
          <a:xfrm>
            <a:off x="623900" y="411304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26" name="Text Placeholder 5">
            <a:extLst>
              <a:ext uri="{FF2B5EF4-FFF2-40B4-BE49-F238E27FC236}">
                <a16:creationId xmlns:a16="http://schemas.microsoft.com/office/drawing/2014/main" id="{F7103A4B-141C-4C77-06DA-790763950535}"/>
              </a:ext>
            </a:extLst>
          </p:cNvPr>
          <p:cNvSpPr txBox="1">
            <a:spLocks/>
          </p:cNvSpPr>
          <p:nvPr/>
        </p:nvSpPr>
        <p:spPr>
          <a:xfrm>
            <a:off x="1319214" y="4215050"/>
            <a:ext cx="10282524"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Exit </a:t>
            </a:r>
            <a:r>
              <a:rPr lang="en-US" altLang="zh-CN" sz="1800" b="1" err="1"/>
              <a:t>subflow</a:t>
            </a:r>
            <a:r>
              <a:rPr lang="en-US" altLang="zh-CN" sz="1800" b="1"/>
              <a:t> </a:t>
            </a:r>
            <a:r>
              <a:rPr lang="en-US" altLang="zh-CN" sz="1800"/>
              <a:t>– To stop the </a:t>
            </a:r>
            <a:r>
              <a:rPr lang="en-US" altLang="zh-CN" sz="1800" err="1"/>
              <a:t>subflow</a:t>
            </a:r>
            <a:r>
              <a:rPr lang="en-US" altLang="zh-CN" sz="1800"/>
              <a:t> and go back to the point where it was run from</a:t>
            </a:r>
            <a:endParaRPr lang="en-US" sz="1800"/>
          </a:p>
        </p:txBody>
      </p:sp>
      <p:sp>
        <p:nvSpPr>
          <p:cNvPr id="17" name="Oval 16">
            <a:extLst>
              <a:ext uri="{FF2B5EF4-FFF2-40B4-BE49-F238E27FC236}">
                <a16:creationId xmlns:a16="http://schemas.microsoft.com/office/drawing/2014/main" id="{7A57AA0E-BFE7-B566-D084-2BA43B74D703}"/>
              </a:ext>
              <a:ext uri="{C183D7F6-B498-43B3-948B-1728B52AA6E4}">
                <adec:decorative xmlns:adec="http://schemas.microsoft.com/office/drawing/2017/decorative" val="0"/>
              </a:ext>
            </a:extLst>
          </p:cNvPr>
          <p:cNvSpPr>
            <a:spLocks/>
          </p:cNvSpPr>
          <p:nvPr/>
        </p:nvSpPr>
        <p:spPr bwMode="auto">
          <a:xfrm>
            <a:off x="623900" y="4829428"/>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27" name="Text Placeholder 5">
            <a:extLst>
              <a:ext uri="{FF2B5EF4-FFF2-40B4-BE49-F238E27FC236}">
                <a16:creationId xmlns:a16="http://schemas.microsoft.com/office/drawing/2014/main" id="{8E846168-D6F0-167D-7B01-65176EC7B9A8}"/>
              </a:ext>
            </a:extLst>
          </p:cNvPr>
          <p:cNvSpPr txBox="1">
            <a:spLocks/>
          </p:cNvSpPr>
          <p:nvPr/>
        </p:nvSpPr>
        <p:spPr>
          <a:xfrm>
            <a:off x="1319211" y="4931428"/>
            <a:ext cx="10282524"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Stop flow </a:t>
            </a:r>
            <a:r>
              <a:rPr lang="en-US" altLang="zh-CN" sz="1800"/>
              <a:t>– To stop running the entire flow</a:t>
            </a:r>
            <a:endParaRPr lang="en-US" sz="1800"/>
          </a:p>
        </p:txBody>
      </p:sp>
      <p:sp>
        <p:nvSpPr>
          <p:cNvPr id="19" name="Oval 18">
            <a:extLst>
              <a:ext uri="{FF2B5EF4-FFF2-40B4-BE49-F238E27FC236}">
                <a16:creationId xmlns:a16="http://schemas.microsoft.com/office/drawing/2014/main" id="{EC8D6D6B-2C85-75E6-E7EE-DAD2DE167A6D}"/>
              </a:ext>
              <a:ext uri="{C183D7F6-B498-43B3-948B-1728B52AA6E4}">
                <adec:decorative xmlns:adec="http://schemas.microsoft.com/office/drawing/2017/decorative" val="0"/>
              </a:ext>
            </a:extLst>
          </p:cNvPr>
          <p:cNvSpPr>
            <a:spLocks/>
          </p:cNvSpPr>
          <p:nvPr/>
        </p:nvSpPr>
        <p:spPr bwMode="auto">
          <a:xfrm>
            <a:off x="623900" y="5545807"/>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7</a:t>
            </a:r>
            <a:endParaRPr lang="en-IN" sz="2000" b="1">
              <a:solidFill>
                <a:schemeClr val="tx1"/>
              </a:solidFill>
            </a:endParaRPr>
          </a:p>
        </p:txBody>
      </p:sp>
      <p:sp>
        <p:nvSpPr>
          <p:cNvPr id="28" name="Text Placeholder 5">
            <a:extLst>
              <a:ext uri="{FF2B5EF4-FFF2-40B4-BE49-F238E27FC236}">
                <a16:creationId xmlns:a16="http://schemas.microsoft.com/office/drawing/2014/main" id="{5F3BF470-949D-E01D-8DDD-E8A930CDF441}"/>
              </a:ext>
            </a:extLst>
          </p:cNvPr>
          <p:cNvSpPr txBox="1">
            <a:spLocks/>
          </p:cNvSpPr>
          <p:nvPr/>
        </p:nvSpPr>
        <p:spPr>
          <a:xfrm>
            <a:off x="1319211" y="5509309"/>
            <a:ext cx="10030960" cy="553998"/>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On block error </a:t>
            </a:r>
            <a:r>
              <a:rPr lang="en-US" altLang="zh-CN" sz="1800"/>
              <a:t>action &amp; </a:t>
            </a:r>
            <a:r>
              <a:rPr lang="en-US" altLang="zh-CN" sz="1800" b="1"/>
              <a:t>End </a:t>
            </a:r>
            <a:r>
              <a:rPr lang="en-US" altLang="zh-CN" sz="1800"/>
              <a:t>action</a:t>
            </a:r>
            <a:r>
              <a:rPr lang="en-US" altLang="zh-CN" sz="1800" b="1"/>
              <a:t> </a:t>
            </a:r>
            <a:r>
              <a:rPr lang="en-US" altLang="zh-CN" sz="1800"/>
              <a:t>– Place actions that are likely to fail or produce an erroneous result in an error block</a:t>
            </a:r>
            <a:endParaRPr lang="en-US" sz="1800"/>
          </a:p>
        </p:txBody>
      </p:sp>
    </p:spTree>
    <p:extLst>
      <p:ext uri="{BB962C8B-B14F-4D97-AF65-F5344CB8AC3E}">
        <p14:creationId xmlns:p14="http://schemas.microsoft.com/office/powerpoint/2010/main" val="30676722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57715D1-94B0-76BD-4B4E-DE659DA1EAB8}"/>
              </a:ext>
              <a:ext uri="{C183D7F6-B498-43B3-948B-1728B52AA6E4}">
                <adec:decorative xmlns:adec="http://schemas.microsoft.com/office/drawing/2017/decorative" val="1"/>
              </a:ext>
            </a:extLst>
          </p:cNvPr>
          <p:cNvGrpSpPr/>
          <p:nvPr/>
        </p:nvGrpSpPr>
        <p:grpSpPr>
          <a:xfrm>
            <a:off x="588261" y="1289049"/>
            <a:ext cx="11013475" cy="3054351"/>
            <a:chOff x="588261" y="1289049"/>
            <a:chExt cx="11013475" cy="3054351"/>
          </a:xfrm>
        </p:grpSpPr>
        <p:sp>
          <p:nvSpPr>
            <p:cNvPr id="3" name="Rectangle 2">
              <a:extLst>
                <a:ext uri="{FF2B5EF4-FFF2-40B4-BE49-F238E27FC236}">
                  <a16:creationId xmlns:a16="http://schemas.microsoft.com/office/drawing/2014/main" id="{7191A852-4BDC-0346-ECD0-A321C7448B0E}"/>
                </a:ext>
                <a:ext uri="{C183D7F6-B498-43B3-948B-1728B52AA6E4}">
                  <adec:decorative xmlns:adec="http://schemas.microsoft.com/office/drawing/2017/decorative" val="1"/>
                </a:ext>
              </a:extLst>
            </p:cNvPr>
            <p:cNvSpPr/>
            <p:nvPr/>
          </p:nvSpPr>
          <p:spPr bwMode="auto">
            <a:xfrm>
              <a:off x="588261" y="1289049"/>
              <a:ext cx="3543836" cy="305435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0948E754-B23B-C3D1-F35B-170F7808531D}"/>
                </a:ext>
                <a:ext uri="{C183D7F6-B498-43B3-948B-1728B52AA6E4}">
                  <adec:decorative xmlns:adec="http://schemas.microsoft.com/office/drawing/2017/decorative" val="1"/>
                </a:ext>
              </a:extLst>
            </p:cNvPr>
            <p:cNvSpPr/>
            <p:nvPr/>
          </p:nvSpPr>
          <p:spPr bwMode="auto">
            <a:xfrm>
              <a:off x="4323081" y="1289049"/>
              <a:ext cx="3543836" cy="305435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CD3DB8A-6B72-E325-ADCD-A0759063151D}"/>
                </a:ext>
                <a:ext uri="{C183D7F6-B498-43B3-948B-1728B52AA6E4}">
                  <adec:decorative xmlns:adec="http://schemas.microsoft.com/office/drawing/2017/decorative" val="1"/>
                </a:ext>
              </a:extLst>
            </p:cNvPr>
            <p:cNvSpPr/>
            <p:nvPr/>
          </p:nvSpPr>
          <p:spPr bwMode="auto">
            <a:xfrm>
              <a:off x="8057900" y="1289049"/>
              <a:ext cx="3543836" cy="305435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44F9EC2-4AA9-EADA-55CA-E81049671EE1}"/>
              </a:ext>
            </a:extLst>
          </p:cNvPr>
          <p:cNvSpPr>
            <a:spLocks noGrp="1"/>
          </p:cNvSpPr>
          <p:nvPr>
            <p:ph type="title"/>
          </p:nvPr>
        </p:nvSpPr>
        <p:spPr>
          <a:xfrm>
            <a:off x="588262" y="585216"/>
            <a:ext cx="11013474" cy="492443"/>
          </a:xfrm>
        </p:spPr>
        <p:txBody>
          <a:bodyPr/>
          <a:lstStyle/>
          <a:p>
            <a:r>
              <a:rPr lang="en-US"/>
              <a:t>Flow Control Actions(1/2)</a:t>
            </a:r>
          </a:p>
        </p:txBody>
      </p:sp>
      <p:pic>
        <p:nvPicPr>
          <p:cNvPr id="10" name="Picture 2" descr="Screenshot of the Comment action properties dialog.">
            <a:extLst>
              <a:ext uri="{FF2B5EF4-FFF2-40B4-BE49-F238E27FC236}">
                <a16:creationId xmlns:a16="http://schemas.microsoft.com/office/drawing/2014/main" id="{B8B7F421-3856-277E-FB29-1EC668274C1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64" y="1982996"/>
            <a:ext cx="3269630" cy="16664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68BCFAA-5800-393D-5F87-84374C0D935D}"/>
              </a:ext>
            </a:extLst>
          </p:cNvPr>
          <p:cNvSpPr/>
          <p:nvPr/>
        </p:nvSpPr>
        <p:spPr bwMode="auto">
          <a:xfrm>
            <a:off x="588261" y="4554790"/>
            <a:ext cx="3543836"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472" fontAlgn="base">
              <a:spcBef>
                <a:spcPct val="0"/>
              </a:spcBef>
              <a:spcAft>
                <a:spcPct val="0"/>
              </a:spcAft>
            </a:pPr>
            <a:r>
              <a:rPr lang="en-US" sz="2200">
                <a:solidFill>
                  <a:schemeClr val="tx1"/>
                </a:solidFill>
              </a:rPr>
              <a:t>To enter a comment for reference purposes which is displayed in the workspace, use the Comment action.</a:t>
            </a:r>
          </a:p>
        </p:txBody>
      </p:sp>
      <p:pic>
        <p:nvPicPr>
          <p:cNvPr id="11" name="Picture 4" descr="Screenshot of the Label action properties dialog.">
            <a:extLst>
              <a:ext uri="{FF2B5EF4-FFF2-40B4-BE49-F238E27FC236}">
                <a16:creationId xmlns:a16="http://schemas.microsoft.com/office/drawing/2014/main" id="{1248BFE8-D7E5-E87A-6F29-DF7187E3F17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184" y="1982996"/>
            <a:ext cx="3269630" cy="16664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7424DB3-3C50-81AB-2FCD-76A8D102EB53}"/>
              </a:ext>
            </a:extLst>
          </p:cNvPr>
          <p:cNvSpPr/>
          <p:nvPr/>
        </p:nvSpPr>
        <p:spPr bwMode="auto">
          <a:xfrm>
            <a:off x="4323081" y="4554790"/>
            <a:ext cx="3543836"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200">
                <a:solidFill>
                  <a:schemeClr val="tx1"/>
                </a:solidFill>
              </a:rPr>
              <a:t>Direct the flow to a specific point in the flow marked with the Label action. Provide a name for the label.</a:t>
            </a:r>
          </a:p>
        </p:txBody>
      </p:sp>
      <p:pic>
        <p:nvPicPr>
          <p:cNvPr id="12" name="Picture 6" descr="go to action properties">
            <a:extLst>
              <a:ext uri="{FF2B5EF4-FFF2-40B4-BE49-F238E27FC236}">
                <a16:creationId xmlns:a16="http://schemas.microsoft.com/office/drawing/2014/main" id="{F84B2999-24D5-E6A0-D1C1-A82B2D967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003" y="1982996"/>
            <a:ext cx="3269630" cy="16664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BCAB717-2612-69EB-4A87-F95A8A8D5351}"/>
              </a:ext>
            </a:extLst>
          </p:cNvPr>
          <p:cNvSpPr/>
          <p:nvPr/>
        </p:nvSpPr>
        <p:spPr bwMode="auto">
          <a:xfrm>
            <a:off x="8057900" y="4554790"/>
            <a:ext cx="3543836"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472" fontAlgn="base">
              <a:spcBef>
                <a:spcPct val="0"/>
              </a:spcBef>
              <a:spcAft>
                <a:spcPct val="0"/>
              </a:spcAft>
            </a:pPr>
            <a:r>
              <a:rPr lang="en-US" sz="2200">
                <a:solidFill>
                  <a:schemeClr val="tx1"/>
                </a:solidFill>
              </a:rPr>
              <a:t>Use a Go to action and select the label from a </a:t>
            </a:r>
            <a:br>
              <a:rPr lang="en-US" sz="2200">
                <a:solidFill>
                  <a:schemeClr val="tx1"/>
                </a:solidFill>
              </a:rPr>
            </a:br>
            <a:r>
              <a:rPr lang="en-US" sz="2200">
                <a:solidFill>
                  <a:schemeClr val="tx1"/>
                </a:solidFill>
              </a:rPr>
              <a:t>drop-down list to direct the flow to it.</a:t>
            </a:r>
          </a:p>
        </p:txBody>
      </p:sp>
    </p:spTree>
    <p:extLst>
      <p:ext uri="{BB962C8B-B14F-4D97-AF65-F5344CB8AC3E}">
        <p14:creationId xmlns:p14="http://schemas.microsoft.com/office/powerpoint/2010/main" val="7618038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1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0775723" cy="67710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The Microsoft Power Automate for desktop platform consists of two main components that enable you to create and manage flows, the console and the flow designer.</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263242"/>
            <a:ext cx="10525583" cy="338554"/>
          </a:xfrm>
          <a:prstGeom prst="rect">
            <a:avLst/>
          </a:prstGeom>
          <a:noFill/>
        </p:spPr>
        <p:txBody>
          <a:bodyPr wrap="square" lIns="0" tIns="0" rIns="0" bIns="0">
            <a:spAutoFit/>
          </a:bodyPr>
          <a:lstStyle/>
          <a:p>
            <a:pPr>
              <a:spcBef>
                <a:spcPts val="400"/>
              </a:spcBef>
            </a:pPr>
            <a:r>
              <a:rPr lang="en-US" sz="2200" dirty="0">
                <a:latin typeface="+mj-lt"/>
              </a:rPr>
              <a:t>In this module, </a:t>
            </a:r>
            <a:r>
              <a:rPr lang="en-US" sz="2200">
                <a:latin typeface="+mj-lt"/>
              </a:rPr>
              <a:t>you will:</a:t>
            </a:r>
            <a:endParaRPr lang="en-US" sz="2200" dirty="0">
              <a:latin typeface="+mj-lt"/>
            </a:endParaRP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2736597"/>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39" name="TextBox 38">
            <a:extLst>
              <a:ext uri="{FF2B5EF4-FFF2-40B4-BE49-F238E27FC236}">
                <a16:creationId xmlns:a16="http://schemas.microsoft.com/office/drawing/2014/main" id="{E9132288-0425-A94E-42F5-3597E163D7A4}"/>
              </a:ext>
            </a:extLst>
          </p:cNvPr>
          <p:cNvSpPr txBox="1">
            <a:spLocks/>
          </p:cNvSpPr>
          <p:nvPr/>
        </p:nvSpPr>
        <p:spPr>
          <a:xfrm>
            <a:off x="1325879" y="2875467"/>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Explore the console and the flow designer.</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3550958"/>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41" name="TextBox 40">
            <a:extLst>
              <a:ext uri="{FF2B5EF4-FFF2-40B4-BE49-F238E27FC236}">
                <a16:creationId xmlns:a16="http://schemas.microsoft.com/office/drawing/2014/main" id="{E2EEE781-078E-3E00-1040-5717DFC5B5E0}"/>
              </a:ext>
            </a:extLst>
          </p:cNvPr>
          <p:cNvSpPr txBox="1">
            <a:spLocks/>
          </p:cNvSpPr>
          <p:nvPr/>
        </p:nvSpPr>
        <p:spPr>
          <a:xfrm>
            <a:off x="1325879" y="3689828"/>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Learn how to use the core features of the Power Automate for desktop platform.</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262" y="4365319"/>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3" name="TextBox 2">
            <a:extLst>
              <a:ext uri="{FF2B5EF4-FFF2-40B4-BE49-F238E27FC236}">
                <a16:creationId xmlns:a16="http://schemas.microsoft.com/office/drawing/2014/main" id="{4287099D-49B8-CDE2-851A-1E9FDB63D2D4}"/>
              </a:ext>
            </a:extLst>
          </p:cNvPr>
          <p:cNvSpPr txBox="1">
            <a:spLocks/>
          </p:cNvSpPr>
          <p:nvPr/>
        </p:nvSpPr>
        <p:spPr>
          <a:xfrm>
            <a:off x="1325879" y="4504189"/>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Create and run a flow.</a:t>
            </a:r>
          </a:p>
        </p:txBody>
      </p:sp>
    </p:spTree>
    <p:extLst>
      <p:ext uri="{BB962C8B-B14F-4D97-AF65-F5344CB8AC3E}">
        <p14:creationId xmlns:p14="http://schemas.microsoft.com/office/powerpoint/2010/main" val="19914382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ltLang="zh-CN"/>
              <a:t>Flow Control Actions(2/2)</a:t>
            </a:r>
            <a:endParaRPr lang="en-US"/>
          </a:p>
        </p:txBody>
      </p:sp>
      <p:sp>
        <p:nvSpPr>
          <p:cNvPr id="12" name="Text Placeholder 4">
            <a:extLst>
              <a:ext uri="{FF2B5EF4-FFF2-40B4-BE49-F238E27FC236}">
                <a16:creationId xmlns:a16="http://schemas.microsoft.com/office/drawing/2014/main" id="{D0432096-E2BA-5FE2-D1AF-F4CB1EDE7254}"/>
              </a:ext>
            </a:extLst>
          </p:cNvPr>
          <p:cNvSpPr txBox="1">
            <a:spLocks/>
          </p:cNvSpPr>
          <p:nvPr/>
        </p:nvSpPr>
        <p:spPr>
          <a:xfrm>
            <a:off x="588261" y="1581150"/>
            <a:ext cx="3962717" cy="379591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4163" indent="-284163">
              <a:spcBef>
                <a:spcPts val="1000"/>
              </a:spcBef>
              <a:spcAft>
                <a:spcPts val="600"/>
              </a:spcAft>
              <a:buFont typeface="Arial" panose="020B0604020202020204" pitchFamily="34" charset="0"/>
              <a:buChar char="•"/>
            </a:pPr>
            <a:r>
              <a:rPr lang="en-US" sz="2200"/>
              <a:t>To run another </a:t>
            </a:r>
            <a:r>
              <a:rPr lang="en-US" sz="2200" err="1"/>
              <a:t>subflow</a:t>
            </a:r>
            <a:r>
              <a:rPr lang="en-US" sz="2200"/>
              <a:t> at any point in the flow, use the Run </a:t>
            </a:r>
            <a:r>
              <a:rPr lang="en-US" sz="2200" err="1"/>
              <a:t>subflow</a:t>
            </a:r>
            <a:r>
              <a:rPr lang="en-US" sz="2200"/>
              <a:t> action, as shown on the right.</a:t>
            </a:r>
          </a:p>
          <a:p>
            <a:pPr marL="284163" indent="-284163">
              <a:spcBef>
                <a:spcPts val="1000"/>
              </a:spcBef>
              <a:spcAft>
                <a:spcPts val="600"/>
              </a:spcAft>
              <a:buFont typeface="Arial" panose="020B0604020202020204" pitchFamily="34" charset="0"/>
              <a:buChar char="•"/>
            </a:pPr>
            <a:r>
              <a:rPr lang="en-US" sz="2200"/>
              <a:t>To stop the </a:t>
            </a:r>
            <a:r>
              <a:rPr lang="en-US" sz="2200" err="1"/>
              <a:t>subflow</a:t>
            </a:r>
            <a:r>
              <a:rPr lang="en-US" sz="2200"/>
              <a:t> and go back to the point where it was run from, use Exit </a:t>
            </a:r>
            <a:r>
              <a:rPr lang="en-US" sz="2200" err="1"/>
              <a:t>subflow</a:t>
            </a:r>
            <a:r>
              <a:rPr lang="en-US" sz="2200"/>
              <a:t>. </a:t>
            </a:r>
          </a:p>
          <a:p>
            <a:pPr marL="284163" indent="-284163">
              <a:spcBef>
                <a:spcPts val="1000"/>
              </a:spcBef>
              <a:spcAft>
                <a:spcPts val="600"/>
              </a:spcAft>
              <a:buFont typeface="Arial" panose="020B0604020202020204" pitchFamily="34" charset="0"/>
              <a:buChar char="•"/>
            </a:pPr>
            <a:r>
              <a:rPr lang="en-US" sz="2200"/>
              <a:t>To stop running the entire flow, use the Stop flow action.</a:t>
            </a:r>
          </a:p>
        </p:txBody>
      </p:sp>
      <p:pic>
        <p:nvPicPr>
          <p:cNvPr id="16" name="Picture 2" descr="Screenshot of the Run subflow action properties dialog.">
            <a:extLst>
              <a:ext uri="{FF2B5EF4-FFF2-40B4-BE49-F238E27FC236}">
                <a16:creationId xmlns:a16="http://schemas.microsoft.com/office/drawing/2014/main" id="{8CF4A7C6-50B6-F369-7160-8993E3BBC56F}"/>
              </a:ext>
            </a:extLst>
          </p:cNvPr>
          <p:cNvPicPr>
            <a:picLocks noGrp="1" noChangeArrowheads="1"/>
          </p:cNvPicPr>
          <p:nvPr>
            <p:ph type="pic" sz="quarter" idx="20"/>
          </p:nvPr>
        </p:nvPicPr>
        <p:blipFill rotWithShape="1">
          <a:blip r:embed="rId3">
            <a:extLst>
              <a:ext uri="{28A0092B-C50C-407E-A947-70E740481C1C}">
                <a14:useLocalDpi xmlns:a14="http://schemas.microsoft.com/office/drawing/2010/main" val="0"/>
              </a:ext>
            </a:extLst>
          </a:blip>
          <a:srcRect l="-2637" t="-17473" r="-2637" b="-17473"/>
          <a:stretch/>
        </p:blipFill>
        <p:spPr bwMode="auto">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135132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1343BA-DC37-5A81-57F5-BC141A4256A7}"/>
              </a:ext>
            </a:extLst>
          </p:cNvPr>
          <p:cNvSpPr>
            <a:spLocks noGrp="1"/>
          </p:cNvSpPr>
          <p:nvPr>
            <p:ph type="title"/>
          </p:nvPr>
        </p:nvSpPr>
        <p:spPr/>
        <p:txBody>
          <a:bodyPr/>
          <a:lstStyle/>
          <a:p>
            <a:r>
              <a:rPr lang="en-US"/>
              <a:t>Loop Actions</a:t>
            </a:r>
          </a:p>
        </p:txBody>
      </p:sp>
      <p:sp>
        <p:nvSpPr>
          <p:cNvPr id="7" name="Text Placeholder 6">
            <a:extLst>
              <a:ext uri="{FF2B5EF4-FFF2-40B4-BE49-F238E27FC236}">
                <a16:creationId xmlns:a16="http://schemas.microsoft.com/office/drawing/2014/main" id="{348AD249-1693-EE7B-F3A0-BF8C3F53F0C1}"/>
              </a:ext>
            </a:extLst>
          </p:cNvPr>
          <p:cNvSpPr>
            <a:spLocks noGrp="1"/>
          </p:cNvSpPr>
          <p:nvPr>
            <p:ph type="body" sz="quarter" idx="17"/>
          </p:nvPr>
        </p:nvSpPr>
        <p:spPr>
          <a:xfrm>
            <a:off x="584199" y="1386766"/>
            <a:ext cx="11011601" cy="338554"/>
          </a:xfrm>
        </p:spPr>
        <p:txBody>
          <a:bodyPr/>
          <a:lstStyle/>
          <a:p>
            <a:r>
              <a:rPr lang="en-US">
                <a:latin typeface="+mn-lt"/>
              </a:rPr>
              <a:t>There are three distinct types of loops</a:t>
            </a:r>
          </a:p>
        </p:txBody>
      </p:sp>
      <p:sp>
        <p:nvSpPr>
          <p:cNvPr id="8" name="Rectangle 7">
            <a:extLst>
              <a:ext uri="{FF2B5EF4-FFF2-40B4-BE49-F238E27FC236}">
                <a16:creationId xmlns:a16="http://schemas.microsoft.com/office/drawing/2014/main" id="{FCA0978F-D025-4DE9-8FAF-B7E745F300F7}"/>
              </a:ext>
            </a:extLst>
          </p:cNvPr>
          <p:cNvSpPr/>
          <p:nvPr/>
        </p:nvSpPr>
        <p:spPr bwMode="auto">
          <a:xfrm>
            <a:off x="588261" y="2468880"/>
            <a:ext cx="3543836" cy="187452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b="1">
                <a:solidFill>
                  <a:schemeClr val="tx1"/>
                </a:solidFill>
              </a:rPr>
              <a:t>Simple loop </a:t>
            </a:r>
          </a:p>
        </p:txBody>
      </p:sp>
      <p:sp>
        <p:nvSpPr>
          <p:cNvPr id="9" name="Rectangle 8">
            <a:extLst>
              <a:ext uri="{FF2B5EF4-FFF2-40B4-BE49-F238E27FC236}">
                <a16:creationId xmlns:a16="http://schemas.microsoft.com/office/drawing/2014/main" id="{BF77C99C-9E9A-2BD4-1370-D17344D37A5A}"/>
              </a:ext>
            </a:extLst>
          </p:cNvPr>
          <p:cNvSpPr/>
          <p:nvPr/>
        </p:nvSpPr>
        <p:spPr bwMode="auto">
          <a:xfrm>
            <a:off x="4323081" y="2468880"/>
            <a:ext cx="3543836" cy="187452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b="1">
                <a:solidFill>
                  <a:schemeClr val="tx1"/>
                </a:solidFill>
              </a:rPr>
              <a:t>For Each loop</a:t>
            </a:r>
          </a:p>
        </p:txBody>
      </p:sp>
      <p:sp>
        <p:nvSpPr>
          <p:cNvPr id="10" name="Rectangle 9">
            <a:extLst>
              <a:ext uri="{FF2B5EF4-FFF2-40B4-BE49-F238E27FC236}">
                <a16:creationId xmlns:a16="http://schemas.microsoft.com/office/drawing/2014/main" id="{306FAAE0-1307-68BE-AC89-E842F94769C0}"/>
              </a:ext>
            </a:extLst>
          </p:cNvPr>
          <p:cNvSpPr/>
          <p:nvPr/>
        </p:nvSpPr>
        <p:spPr bwMode="auto">
          <a:xfrm>
            <a:off x="8057900" y="2468880"/>
            <a:ext cx="3543836" cy="187452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b="1">
                <a:solidFill>
                  <a:schemeClr val="tx1"/>
                </a:solidFill>
              </a:rPr>
              <a:t>Loop Condition</a:t>
            </a:r>
          </a:p>
        </p:txBody>
      </p:sp>
    </p:spTree>
    <p:extLst>
      <p:ext uri="{BB962C8B-B14F-4D97-AF65-F5344CB8AC3E}">
        <p14:creationId xmlns:p14="http://schemas.microsoft.com/office/powerpoint/2010/main" val="25952304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5D426E3-3026-9343-58C1-215486F01989}"/>
              </a:ext>
            </a:extLst>
          </p:cNvPr>
          <p:cNvSpPr>
            <a:spLocks noGrp="1"/>
          </p:cNvSpPr>
          <p:nvPr>
            <p:ph type="title"/>
          </p:nvPr>
        </p:nvSpPr>
        <p:spPr/>
        <p:txBody>
          <a:bodyPr/>
          <a:lstStyle/>
          <a:p>
            <a:r>
              <a:rPr lang="en-US"/>
              <a:t>Simple Loop Actions</a:t>
            </a:r>
          </a:p>
        </p:txBody>
      </p:sp>
      <p:sp>
        <p:nvSpPr>
          <p:cNvPr id="11" name="Text Placeholder 10">
            <a:extLst>
              <a:ext uri="{FF2B5EF4-FFF2-40B4-BE49-F238E27FC236}">
                <a16:creationId xmlns:a16="http://schemas.microsoft.com/office/drawing/2014/main" id="{FB3CEC4F-E9CD-2D2D-380E-359E6A4B8949}"/>
              </a:ext>
            </a:extLst>
          </p:cNvPr>
          <p:cNvSpPr>
            <a:spLocks noGrp="1"/>
          </p:cNvSpPr>
          <p:nvPr>
            <p:ph type="body" sz="quarter" idx="17"/>
          </p:nvPr>
        </p:nvSpPr>
        <p:spPr/>
        <p:txBody>
          <a:bodyPr/>
          <a:lstStyle/>
          <a:p>
            <a:r>
              <a:rPr lang="en-US" dirty="0"/>
              <a:t>Two common uses of simple loops</a:t>
            </a:r>
          </a:p>
        </p:txBody>
      </p:sp>
      <p:sp>
        <p:nvSpPr>
          <p:cNvPr id="6" name="Oval 5">
            <a:extLst>
              <a:ext uri="{FF2B5EF4-FFF2-40B4-BE49-F238E27FC236}">
                <a16:creationId xmlns:a16="http://schemas.microsoft.com/office/drawing/2014/main" id="{979FDC26-4A85-A90C-B065-A811E9CB9FAE}"/>
              </a:ext>
              <a:ext uri="{C183D7F6-B498-43B3-948B-1728B52AA6E4}">
                <adec:decorative xmlns:adec="http://schemas.microsoft.com/office/drawing/2017/decorative" val="0"/>
              </a:ext>
            </a:extLst>
          </p:cNvPr>
          <p:cNvSpPr>
            <a:spLocks/>
          </p:cNvSpPr>
          <p:nvPr/>
        </p:nvSpPr>
        <p:spPr bwMode="auto">
          <a:xfrm>
            <a:off x="623900" y="203164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000" b="1">
                <a:solidFill>
                  <a:schemeClr val="tx1"/>
                </a:solidFill>
              </a:rPr>
              <a:t>1</a:t>
            </a:r>
          </a:p>
        </p:txBody>
      </p:sp>
      <p:sp>
        <p:nvSpPr>
          <p:cNvPr id="7" name="Text Placeholder 5">
            <a:extLst>
              <a:ext uri="{FF2B5EF4-FFF2-40B4-BE49-F238E27FC236}">
                <a16:creationId xmlns:a16="http://schemas.microsoft.com/office/drawing/2014/main" id="{316A20D3-5FB3-2C3E-FE89-225E9AF9D1BB}"/>
              </a:ext>
            </a:extLst>
          </p:cNvPr>
          <p:cNvSpPr txBox="1">
            <a:spLocks/>
          </p:cNvSpPr>
          <p:nvPr/>
        </p:nvSpPr>
        <p:spPr>
          <a:xfrm>
            <a:off x="1319210" y="2133421"/>
            <a:ext cx="1028252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The loop action is used primarily when a predetermined number of repetitions is required.</a:t>
            </a:r>
          </a:p>
        </p:txBody>
      </p:sp>
      <p:sp>
        <p:nvSpPr>
          <p:cNvPr id="8" name="Oval 7">
            <a:extLst>
              <a:ext uri="{FF2B5EF4-FFF2-40B4-BE49-F238E27FC236}">
                <a16:creationId xmlns:a16="http://schemas.microsoft.com/office/drawing/2014/main" id="{B616523F-C35E-C681-6A36-7A7E0FD45135}"/>
              </a:ext>
              <a:ext uri="{C183D7F6-B498-43B3-948B-1728B52AA6E4}">
                <adec:decorative xmlns:adec="http://schemas.microsoft.com/office/drawing/2017/decorative" val="0"/>
              </a:ext>
            </a:extLst>
          </p:cNvPr>
          <p:cNvSpPr>
            <a:spLocks/>
          </p:cNvSpPr>
          <p:nvPr/>
        </p:nvSpPr>
        <p:spPr bwMode="auto">
          <a:xfrm>
            <a:off x="623900" y="271415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9" name="Text Placeholder 5">
            <a:extLst>
              <a:ext uri="{FF2B5EF4-FFF2-40B4-BE49-F238E27FC236}">
                <a16:creationId xmlns:a16="http://schemas.microsoft.com/office/drawing/2014/main" id="{1B00A5AC-852E-70D9-53E4-7AC5C4D7E199}"/>
              </a:ext>
            </a:extLst>
          </p:cNvPr>
          <p:cNvSpPr txBox="1">
            <a:spLocks/>
          </p:cNvSpPr>
          <p:nvPr/>
        </p:nvSpPr>
        <p:spPr>
          <a:xfrm>
            <a:off x="1319213" y="2815710"/>
            <a:ext cx="10282525"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Another common use of simple loops is tasks where the loop index is important to the task itself.</a:t>
            </a:r>
          </a:p>
        </p:txBody>
      </p:sp>
    </p:spTree>
    <p:extLst>
      <p:ext uri="{BB962C8B-B14F-4D97-AF65-F5344CB8AC3E}">
        <p14:creationId xmlns:p14="http://schemas.microsoft.com/office/powerpoint/2010/main" val="36438830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5D426E3-3026-9343-58C1-215486F01989}"/>
              </a:ext>
            </a:extLst>
          </p:cNvPr>
          <p:cNvSpPr>
            <a:spLocks noGrp="1"/>
          </p:cNvSpPr>
          <p:nvPr>
            <p:ph type="title"/>
          </p:nvPr>
        </p:nvSpPr>
        <p:spPr/>
        <p:txBody>
          <a:bodyPr/>
          <a:lstStyle/>
          <a:p>
            <a:r>
              <a:rPr lang="en-US"/>
              <a:t>For each Loop Actions</a:t>
            </a:r>
          </a:p>
        </p:txBody>
      </p:sp>
      <p:sp>
        <p:nvSpPr>
          <p:cNvPr id="11" name="Text Placeholder 10">
            <a:extLst>
              <a:ext uri="{FF2B5EF4-FFF2-40B4-BE49-F238E27FC236}">
                <a16:creationId xmlns:a16="http://schemas.microsoft.com/office/drawing/2014/main" id="{FB3CEC4F-E9CD-2D2D-380E-359E6A4B8949}"/>
              </a:ext>
            </a:extLst>
          </p:cNvPr>
          <p:cNvSpPr>
            <a:spLocks noGrp="1"/>
          </p:cNvSpPr>
          <p:nvPr>
            <p:ph type="body" sz="quarter" idx="17"/>
          </p:nvPr>
        </p:nvSpPr>
        <p:spPr/>
        <p:txBody>
          <a:bodyPr/>
          <a:lstStyle/>
          <a:p>
            <a:r>
              <a:rPr lang="en-US"/>
              <a:t>The purpose of the For Each action</a:t>
            </a:r>
          </a:p>
        </p:txBody>
      </p:sp>
      <p:sp>
        <p:nvSpPr>
          <p:cNvPr id="6" name="Oval 5">
            <a:extLst>
              <a:ext uri="{FF2B5EF4-FFF2-40B4-BE49-F238E27FC236}">
                <a16:creationId xmlns:a16="http://schemas.microsoft.com/office/drawing/2014/main" id="{979FDC26-4A85-A90C-B065-A811E9CB9FAE}"/>
              </a:ext>
              <a:ext uri="{C183D7F6-B498-43B3-948B-1728B52AA6E4}">
                <adec:decorative xmlns:adec="http://schemas.microsoft.com/office/drawing/2017/decorative" val="0"/>
              </a:ext>
            </a:extLst>
          </p:cNvPr>
          <p:cNvSpPr>
            <a:spLocks/>
          </p:cNvSpPr>
          <p:nvPr/>
        </p:nvSpPr>
        <p:spPr bwMode="auto">
          <a:xfrm>
            <a:off x="623900" y="203164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000" b="1">
                <a:solidFill>
                  <a:schemeClr val="tx1"/>
                </a:solidFill>
              </a:rPr>
              <a:t>1</a:t>
            </a:r>
          </a:p>
        </p:txBody>
      </p:sp>
      <p:sp>
        <p:nvSpPr>
          <p:cNvPr id="7" name="Text Placeholder 5">
            <a:extLst>
              <a:ext uri="{FF2B5EF4-FFF2-40B4-BE49-F238E27FC236}">
                <a16:creationId xmlns:a16="http://schemas.microsoft.com/office/drawing/2014/main" id="{316A20D3-5FB3-2C3E-FE89-225E9AF9D1BB}"/>
              </a:ext>
            </a:extLst>
          </p:cNvPr>
          <p:cNvSpPr txBox="1">
            <a:spLocks/>
          </p:cNvSpPr>
          <p:nvPr/>
        </p:nvSpPr>
        <p:spPr>
          <a:xfrm>
            <a:off x="1319210" y="2031643"/>
            <a:ext cx="10282526" cy="553998"/>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The For Each action is used to iterate through a list or table of items; it’s therefore common in tasks containing such structures.</a:t>
            </a:r>
          </a:p>
        </p:txBody>
      </p:sp>
    </p:spTree>
    <p:extLst>
      <p:ext uri="{BB962C8B-B14F-4D97-AF65-F5344CB8AC3E}">
        <p14:creationId xmlns:p14="http://schemas.microsoft.com/office/powerpoint/2010/main" val="8088303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5D426E3-3026-9343-58C1-215486F01989}"/>
              </a:ext>
            </a:extLst>
          </p:cNvPr>
          <p:cNvSpPr>
            <a:spLocks noGrp="1"/>
          </p:cNvSpPr>
          <p:nvPr>
            <p:ph type="title"/>
          </p:nvPr>
        </p:nvSpPr>
        <p:spPr/>
        <p:txBody>
          <a:bodyPr/>
          <a:lstStyle/>
          <a:p>
            <a:r>
              <a:rPr lang="en-US"/>
              <a:t>Loop Condition Actions</a:t>
            </a:r>
          </a:p>
        </p:txBody>
      </p:sp>
      <p:sp>
        <p:nvSpPr>
          <p:cNvPr id="11" name="Text Placeholder 10">
            <a:extLst>
              <a:ext uri="{FF2B5EF4-FFF2-40B4-BE49-F238E27FC236}">
                <a16:creationId xmlns:a16="http://schemas.microsoft.com/office/drawing/2014/main" id="{FB3CEC4F-E9CD-2D2D-380E-359E6A4B8949}"/>
              </a:ext>
            </a:extLst>
          </p:cNvPr>
          <p:cNvSpPr>
            <a:spLocks noGrp="1"/>
          </p:cNvSpPr>
          <p:nvPr>
            <p:ph type="body" sz="quarter" idx="17"/>
          </p:nvPr>
        </p:nvSpPr>
        <p:spPr/>
        <p:txBody>
          <a:bodyPr/>
          <a:lstStyle/>
          <a:p>
            <a:r>
              <a:rPr lang="en-US" altLang="zh-CN"/>
              <a:t>The purpose of the loop condition action</a:t>
            </a:r>
          </a:p>
        </p:txBody>
      </p:sp>
      <p:sp>
        <p:nvSpPr>
          <p:cNvPr id="6" name="Oval 5">
            <a:extLst>
              <a:ext uri="{FF2B5EF4-FFF2-40B4-BE49-F238E27FC236}">
                <a16:creationId xmlns:a16="http://schemas.microsoft.com/office/drawing/2014/main" id="{979FDC26-4A85-A90C-B065-A811E9CB9FAE}"/>
              </a:ext>
              <a:ext uri="{C183D7F6-B498-43B3-948B-1728B52AA6E4}">
                <adec:decorative xmlns:adec="http://schemas.microsoft.com/office/drawing/2017/decorative" val="0"/>
              </a:ext>
            </a:extLst>
          </p:cNvPr>
          <p:cNvSpPr>
            <a:spLocks/>
          </p:cNvSpPr>
          <p:nvPr/>
        </p:nvSpPr>
        <p:spPr bwMode="auto">
          <a:xfrm>
            <a:off x="623900" y="203164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000" b="1">
                <a:solidFill>
                  <a:schemeClr val="tx1"/>
                </a:solidFill>
              </a:rPr>
              <a:t>1</a:t>
            </a:r>
          </a:p>
        </p:txBody>
      </p:sp>
      <p:sp>
        <p:nvSpPr>
          <p:cNvPr id="7" name="Text Placeholder 5">
            <a:extLst>
              <a:ext uri="{FF2B5EF4-FFF2-40B4-BE49-F238E27FC236}">
                <a16:creationId xmlns:a16="http://schemas.microsoft.com/office/drawing/2014/main" id="{316A20D3-5FB3-2C3E-FE89-225E9AF9D1BB}"/>
              </a:ext>
            </a:extLst>
          </p:cNvPr>
          <p:cNvSpPr txBox="1">
            <a:spLocks/>
          </p:cNvSpPr>
          <p:nvPr/>
        </p:nvSpPr>
        <p:spPr>
          <a:xfrm>
            <a:off x="1319210" y="2031643"/>
            <a:ext cx="10282526" cy="830997"/>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The loop condition action is used when a block of actions should be repeated until a certain condition is met – This allows flows to repeat actions without prior knowledge of the number of repetitions required.</a:t>
            </a:r>
          </a:p>
        </p:txBody>
      </p:sp>
    </p:spTree>
    <p:extLst>
      <p:ext uri="{BB962C8B-B14F-4D97-AF65-F5344CB8AC3E}">
        <p14:creationId xmlns:p14="http://schemas.microsoft.com/office/powerpoint/2010/main" val="11073650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A12AC-DB95-C351-5860-8E42F314A9C3}"/>
              </a:ext>
            </a:extLst>
          </p:cNvPr>
          <p:cNvSpPr>
            <a:spLocks noGrp="1"/>
          </p:cNvSpPr>
          <p:nvPr>
            <p:ph type="title"/>
          </p:nvPr>
        </p:nvSpPr>
        <p:spPr>
          <a:xfrm>
            <a:off x="588261" y="585216"/>
            <a:ext cx="4710689" cy="492443"/>
          </a:xfrm>
        </p:spPr>
        <p:txBody>
          <a:bodyPr/>
          <a:lstStyle/>
          <a:p>
            <a:r>
              <a:rPr lang="en-US"/>
              <a:t>Using </a:t>
            </a:r>
            <a:r>
              <a:rPr lang="en-US" err="1"/>
              <a:t>Subflows</a:t>
            </a:r>
            <a:endParaRPr lang="en-US"/>
          </a:p>
        </p:txBody>
      </p:sp>
      <p:sp>
        <p:nvSpPr>
          <p:cNvPr id="10" name="Text Placeholder 4">
            <a:extLst>
              <a:ext uri="{FF2B5EF4-FFF2-40B4-BE49-F238E27FC236}">
                <a16:creationId xmlns:a16="http://schemas.microsoft.com/office/drawing/2014/main" id="{33BDEA75-919C-DD42-1DB7-55E3835D439F}"/>
              </a:ext>
            </a:extLst>
          </p:cNvPr>
          <p:cNvSpPr txBox="1">
            <a:spLocks/>
          </p:cNvSpPr>
          <p:nvPr/>
        </p:nvSpPr>
        <p:spPr>
          <a:xfrm>
            <a:off x="588261" y="1581150"/>
            <a:ext cx="5348081" cy="291361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4163" indent="-284163">
              <a:spcBef>
                <a:spcPts val="1000"/>
              </a:spcBef>
              <a:spcAft>
                <a:spcPts val="600"/>
              </a:spcAft>
              <a:buFont typeface="Arial" panose="020B0604020202020204" pitchFamily="34" charset="0"/>
              <a:buChar char="•"/>
            </a:pPr>
            <a:r>
              <a:rPr lang="en-US" sz="2200"/>
              <a:t>When a flow contains a large number of actions, it may be split up into </a:t>
            </a:r>
            <a:r>
              <a:rPr lang="en-US" sz="2200" err="1"/>
              <a:t>subflows</a:t>
            </a:r>
            <a:r>
              <a:rPr lang="en-US" sz="2200"/>
              <a:t>, making it more manageable and easier to maintain.</a:t>
            </a:r>
          </a:p>
          <a:p>
            <a:pPr marL="284163" indent="-284163">
              <a:spcBef>
                <a:spcPts val="1000"/>
              </a:spcBef>
              <a:spcAft>
                <a:spcPts val="600"/>
              </a:spcAft>
              <a:buFont typeface="Arial" panose="020B0604020202020204" pitchFamily="34" charset="0"/>
              <a:buChar char="•"/>
            </a:pPr>
            <a:r>
              <a:rPr lang="en-US" sz="2200" err="1"/>
              <a:t>Subflows</a:t>
            </a:r>
            <a:r>
              <a:rPr lang="en-US" sz="2200"/>
              <a:t> can be used to organize a flow’s actions, but they also allow the reuse of parts of the flow, which helps to avoid cluttering by copy-pasted actions.</a:t>
            </a:r>
          </a:p>
        </p:txBody>
      </p:sp>
      <p:pic>
        <p:nvPicPr>
          <p:cNvPr id="11" name="图片 11" descr="Screenshot of the workspace with a number of actions and nested loops.">
            <a:extLst>
              <a:ext uri="{FF2B5EF4-FFF2-40B4-BE49-F238E27FC236}">
                <a16:creationId xmlns:a16="http://schemas.microsoft.com/office/drawing/2014/main" id="{1B98AD30-96D3-98B4-06C5-779E65087207}"/>
              </a:ext>
            </a:extLst>
          </p:cNvPr>
          <p:cNvPicPr>
            <a:picLocks noGrp="1" noChangeAspect="1"/>
          </p:cNvPicPr>
          <p:nvPr>
            <p:ph type="pic" sz="quarter" idx="19"/>
          </p:nvPr>
        </p:nvPicPr>
        <p:blipFill rotWithShape="1">
          <a:blip r:embed="rId3"/>
          <a:srcRect l="-5174" t="-6723" r="-5174" b="-6723"/>
          <a:stretch/>
        </p:blipFill>
        <p:spPr>
          <a:xfrm>
            <a:off x="6096000" y="0"/>
            <a:ext cx="6096000" cy="6858000"/>
          </a:xfrm>
          <a:prstGeom prst="rect">
            <a:avLst/>
          </a:prstGeom>
          <a:solidFill>
            <a:schemeClr val="bg1"/>
          </a:solidFill>
          <a:ln w="38100">
            <a:solidFill>
              <a:srgbClr val="C73ECC"/>
            </a:solidFill>
            <a:headEnd type="none" w="med" len="med"/>
            <a:tailEnd type="none" w="med" len="med"/>
          </a:ln>
          <a:effectLst/>
        </p:spPr>
      </p:pic>
    </p:spTree>
    <p:extLst>
      <p:ext uri="{BB962C8B-B14F-4D97-AF65-F5344CB8AC3E}">
        <p14:creationId xmlns:p14="http://schemas.microsoft.com/office/powerpoint/2010/main" val="10184297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43FBC43-350F-54BE-15DD-FFF7318557A5}"/>
              </a:ext>
              <a:ext uri="{C183D7F6-B498-43B3-948B-1728B52AA6E4}">
                <adec:decorative xmlns:adec="http://schemas.microsoft.com/office/drawing/2017/decorative" val="1"/>
              </a:ext>
            </a:extLst>
          </p:cNvPr>
          <p:cNvGrpSpPr/>
          <p:nvPr/>
        </p:nvGrpSpPr>
        <p:grpSpPr>
          <a:xfrm>
            <a:off x="584199" y="3215957"/>
            <a:ext cx="11011601" cy="3056826"/>
            <a:chOff x="584199" y="3215957"/>
            <a:chExt cx="11011601" cy="3056826"/>
          </a:xfrm>
        </p:grpSpPr>
        <p:sp>
          <p:nvSpPr>
            <p:cNvPr id="11" name="Text Placeholder 6">
              <a:extLst>
                <a:ext uri="{FF2B5EF4-FFF2-40B4-BE49-F238E27FC236}">
                  <a16:creationId xmlns:a16="http://schemas.microsoft.com/office/drawing/2014/main" id="{D532B4F8-0D72-1C82-F90C-E2370389EBCC}"/>
                </a:ext>
                <a:ext uri="{C183D7F6-B498-43B3-948B-1728B52AA6E4}">
                  <adec:decorative xmlns:adec="http://schemas.microsoft.com/office/drawing/2017/decorative" val="1"/>
                </a:ext>
              </a:extLst>
            </p:cNvPr>
            <p:cNvSpPr txBox="1">
              <a:spLocks/>
            </p:cNvSpPr>
            <p:nvPr/>
          </p:nvSpPr>
          <p:spPr>
            <a:xfrm>
              <a:off x="584199" y="3215957"/>
              <a:ext cx="5336570" cy="3056825"/>
            </a:xfrm>
            <a:prstGeom prst="rect">
              <a:avLst/>
            </a:prstGeom>
            <a:solidFill>
              <a:schemeClr val="bg1"/>
            </a:solidFill>
            <a:ln w="38100">
              <a:solidFill>
                <a:srgbClr val="C73ECC"/>
              </a:solidFill>
            </a:ln>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600"/>
                </a:spcAft>
              </a:pPr>
              <a:endParaRPr lang="en-US" sz="1800">
                <a:latin typeface="+mn-lt"/>
              </a:endParaRPr>
            </a:p>
          </p:txBody>
        </p:sp>
        <p:sp>
          <p:nvSpPr>
            <p:cNvPr id="12" name="Text Placeholder 6">
              <a:extLst>
                <a:ext uri="{FF2B5EF4-FFF2-40B4-BE49-F238E27FC236}">
                  <a16:creationId xmlns:a16="http://schemas.microsoft.com/office/drawing/2014/main" id="{45FFE827-717D-0D23-9F13-97CB90AE7A86}"/>
                </a:ext>
                <a:ext uri="{C183D7F6-B498-43B3-948B-1728B52AA6E4}">
                  <adec:decorative xmlns:adec="http://schemas.microsoft.com/office/drawing/2017/decorative" val="1"/>
                </a:ext>
              </a:extLst>
            </p:cNvPr>
            <p:cNvSpPr txBox="1">
              <a:spLocks/>
            </p:cNvSpPr>
            <p:nvPr/>
          </p:nvSpPr>
          <p:spPr>
            <a:xfrm>
              <a:off x="6259230" y="3215958"/>
              <a:ext cx="5336570" cy="3056825"/>
            </a:xfrm>
            <a:prstGeom prst="rect">
              <a:avLst/>
            </a:prstGeom>
            <a:solidFill>
              <a:schemeClr val="bg1"/>
            </a:solidFill>
            <a:ln w="38100">
              <a:solidFill>
                <a:srgbClr val="C73ECC"/>
              </a:solidFill>
            </a:ln>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600"/>
                </a:spcAft>
              </a:pPr>
              <a:endParaRPr lang="en-US" sz="1800">
                <a:latin typeface="+mn-lt"/>
              </a:endParaRPr>
            </a:p>
          </p:txBody>
        </p:sp>
      </p:grpSp>
      <p:sp>
        <p:nvSpPr>
          <p:cNvPr id="6" name="Title 5">
            <a:extLst>
              <a:ext uri="{FF2B5EF4-FFF2-40B4-BE49-F238E27FC236}">
                <a16:creationId xmlns:a16="http://schemas.microsoft.com/office/drawing/2014/main" id="{8A86EC3A-EEDF-A429-5D9B-313AC24CB8D0}"/>
              </a:ext>
            </a:extLst>
          </p:cNvPr>
          <p:cNvSpPr>
            <a:spLocks noGrp="1"/>
          </p:cNvSpPr>
          <p:nvPr>
            <p:ph type="title"/>
          </p:nvPr>
        </p:nvSpPr>
        <p:spPr/>
        <p:txBody>
          <a:bodyPr/>
          <a:lstStyle/>
          <a:p>
            <a:r>
              <a:rPr lang="en-US"/>
              <a:t>Test and Debug Flows (1/2)</a:t>
            </a:r>
          </a:p>
        </p:txBody>
      </p:sp>
      <p:sp>
        <p:nvSpPr>
          <p:cNvPr id="7" name="Text Placeholder 6">
            <a:extLst>
              <a:ext uri="{FF2B5EF4-FFF2-40B4-BE49-F238E27FC236}">
                <a16:creationId xmlns:a16="http://schemas.microsoft.com/office/drawing/2014/main" id="{C257AD6C-DE76-0ABF-F5C7-9F1C3F18A736}"/>
              </a:ext>
            </a:extLst>
          </p:cNvPr>
          <p:cNvSpPr>
            <a:spLocks noGrp="1"/>
          </p:cNvSpPr>
          <p:nvPr>
            <p:ph type="body" sz="quarter" idx="17"/>
          </p:nvPr>
        </p:nvSpPr>
        <p:spPr>
          <a:xfrm>
            <a:off x="584199" y="1386766"/>
            <a:ext cx="11011601" cy="692497"/>
          </a:xfrm>
        </p:spPr>
        <p:txBody>
          <a:bodyPr/>
          <a:lstStyle/>
          <a:p>
            <a:pPr>
              <a:spcAft>
                <a:spcPts val="600"/>
              </a:spcAft>
            </a:pPr>
            <a:r>
              <a:rPr lang="en-US" b="1">
                <a:latin typeface="+mn-lt"/>
              </a:rPr>
              <a:t>Testing</a:t>
            </a:r>
          </a:p>
          <a:p>
            <a:pPr>
              <a:spcAft>
                <a:spcPts val="1200"/>
              </a:spcAft>
            </a:pPr>
            <a:r>
              <a:rPr lang="en-US" sz="1800">
                <a:latin typeface="+mn-lt"/>
              </a:rPr>
              <a:t>Flows under development can be run at any time in the flow designer, through the </a:t>
            </a:r>
            <a:r>
              <a:rPr lang="en-US" sz="1800" b="1">
                <a:latin typeface="+mn-lt"/>
              </a:rPr>
              <a:t>Run</a:t>
            </a:r>
            <a:r>
              <a:rPr lang="en-US" sz="1800">
                <a:latin typeface="+mn-lt"/>
              </a:rPr>
              <a:t> button.</a:t>
            </a:r>
          </a:p>
        </p:txBody>
      </p:sp>
      <p:sp>
        <p:nvSpPr>
          <p:cNvPr id="8" name="Text Placeholder 6">
            <a:extLst>
              <a:ext uri="{FF2B5EF4-FFF2-40B4-BE49-F238E27FC236}">
                <a16:creationId xmlns:a16="http://schemas.microsoft.com/office/drawing/2014/main" id="{ECAD116D-8CBE-E0D9-560D-4ADEC8018ED8}"/>
              </a:ext>
            </a:extLst>
          </p:cNvPr>
          <p:cNvSpPr txBox="1">
            <a:spLocks/>
          </p:cNvSpPr>
          <p:nvPr/>
        </p:nvSpPr>
        <p:spPr>
          <a:xfrm>
            <a:off x="584199" y="2388370"/>
            <a:ext cx="5336570" cy="276999"/>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600"/>
              </a:spcAft>
            </a:pPr>
            <a:r>
              <a:rPr lang="en-US" altLang="zh-CN" sz="1800" b="0" i="0">
                <a:solidFill>
                  <a:srgbClr val="171717"/>
                </a:solidFill>
                <a:effectLst/>
                <a:latin typeface="Segoe UI" panose="020B0502040204020203" pitchFamily="34" charset="0"/>
              </a:rPr>
              <a:t>It is possible to run, stop, and resume the flow.</a:t>
            </a:r>
            <a:endParaRPr lang="en-US" sz="1800">
              <a:latin typeface="+mn-lt"/>
            </a:endParaRPr>
          </a:p>
        </p:txBody>
      </p:sp>
      <p:pic>
        <p:nvPicPr>
          <p:cNvPr id="13" name="图片 7" descr="Screenshot of the designer toolbar with Run and Run next action highlighted.">
            <a:extLst>
              <a:ext uri="{FF2B5EF4-FFF2-40B4-BE49-F238E27FC236}">
                <a16:creationId xmlns:a16="http://schemas.microsoft.com/office/drawing/2014/main" id="{483C8B8A-A451-E0B0-AA49-3E1512909EBC}"/>
              </a:ext>
            </a:extLst>
          </p:cNvPr>
          <p:cNvPicPr>
            <a:picLocks noChangeAspect="1"/>
          </p:cNvPicPr>
          <p:nvPr/>
        </p:nvPicPr>
        <p:blipFill>
          <a:blip r:embed="rId3"/>
          <a:srcRect/>
          <a:stretch/>
        </p:blipFill>
        <p:spPr>
          <a:xfrm>
            <a:off x="735521" y="3962400"/>
            <a:ext cx="5033928" cy="1563938"/>
          </a:xfrm>
          <a:prstGeom prst="rect">
            <a:avLst/>
          </a:prstGeom>
        </p:spPr>
      </p:pic>
      <p:sp>
        <p:nvSpPr>
          <p:cNvPr id="9" name="Text Placeholder 6">
            <a:extLst>
              <a:ext uri="{FF2B5EF4-FFF2-40B4-BE49-F238E27FC236}">
                <a16:creationId xmlns:a16="http://schemas.microsoft.com/office/drawing/2014/main" id="{AE1EA57F-FFEA-5DCD-21AC-569DD5F47AE9}"/>
              </a:ext>
            </a:extLst>
          </p:cNvPr>
          <p:cNvSpPr txBox="1">
            <a:spLocks/>
          </p:cNvSpPr>
          <p:nvPr/>
        </p:nvSpPr>
        <p:spPr>
          <a:xfrm>
            <a:off x="6259230" y="2388370"/>
            <a:ext cx="5336570" cy="553998"/>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600"/>
              </a:spcAft>
            </a:pPr>
            <a:r>
              <a:rPr lang="en-US" altLang="zh-CN" sz="1800" b="0" i="0">
                <a:solidFill>
                  <a:srgbClr val="171717"/>
                </a:solidFill>
                <a:effectLst/>
                <a:latin typeface="Segoe UI" panose="020B0502040204020203" pitchFamily="34" charset="0"/>
              </a:rPr>
              <a:t>Breakpoints can be added to automatically pause the run when a specific action is reached.</a:t>
            </a:r>
            <a:endParaRPr lang="en-US" sz="1800">
              <a:latin typeface="+mn-lt"/>
            </a:endParaRPr>
          </a:p>
        </p:txBody>
      </p:sp>
      <p:pic>
        <p:nvPicPr>
          <p:cNvPr id="14" name="图片 11" descr="Screenshot of the main function breakpoint.">
            <a:extLst>
              <a:ext uri="{FF2B5EF4-FFF2-40B4-BE49-F238E27FC236}">
                <a16:creationId xmlns:a16="http://schemas.microsoft.com/office/drawing/2014/main" id="{2D566481-29C9-6544-E924-9CAAD9F5EABD}"/>
              </a:ext>
            </a:extLst>
          </p:cNvPr>
          <p:cNvPicPr>
            <a:picLocks noChangeAspect="1"/>
          </p:cNvPicPr>
          <p:nvPr/>
        </p:nvPicPr>
        <p:blipFill>
          <a:blip r:embed="rId4"/>
          <a:srcRect/>
          <a:stretch/>
        </p:blipFill>
        <p:spPr>
          <a:xfrm>
            <a:off x="6458857" y="3569960"/>
            <a:ext cx="4937316" cy="2348820"/>
          </a:xfrm>
          <a:prstGeom prst="rect">
            <a:avLst/>
          </a:prstGeom>
        </p:spPr>
      </p:pic>
    </p:spTree>
    <p:extLst>
      <p:ext uri="{BB962C8B-B14F-4D97-AF65-F5344CB8AC3E}">
        <p14:creationId xmlns:p14="http://schemas.microsoft.com/office/powerpoint/2010/main" val="2278636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Test and Debug Flows (2/2)</a:t>
            </a:r>
          </a:p>
        </p:txBody>
      </p:sp>
      <p:sp>
        <p:nvSpPr>
          <p:cNvPr id="3" name="Text Placeholder 12">
            <a:extLst>
              <a:ext uri="{FF2B5EF4-FFF2-40B4-BE49-F238E27FC236}">
                <a16:creationId xmlns:a16="http://schemas.microsoft.com/office/drawing/2014/main" id="{2EF79031-BA50-099D-068A-0365F04F0B67}"/>
              </a:ext>
            </a:extLst>
          </p:cNvPr>
          <p:cNvSpPr>
            <a:spLocks noGrp="1"/>
          </p:cNvSpPr>
          <p:nvPr>
            <p:ph type="body" sz="quarter" idx="16"/>
          </p:nvPr>
        </p:nvSpPr>
        <p:spPr>
          <a:xfrm>
            <a:off x="584200" y="1594155"/>
            <a:ext cx="4074407" cy="338554"/>
          </a:xfrm>
        </p:spPr>
        <p:txBody>
          <a:bodyPr/>
          <a:lstStyle/>
          <a:p>
            <a:r>
              <a:rPr lang="en-US" sz="2200"/>
              <a:t>Debugging</a:t>
            </a:r>
          </a:p>
        </p:txBody>
      </p:sp>
      <p:sp>
        <p:nvSpPr>
          <p:cNvPr id="4" name="Text Placeholder 10">
            <a:extLst>
              <a:ext uri="{FF2B5EF4-FFF2-40B4-BE49-F238E27FC236}">
                <a16:creationId xmlns:a16="http://schemas.microsoft.com/office/drawing/2014/main" id="{73F7DAA7-B704-F425-474C-68A62685338E}"/>
              </a:ext>
            </a:extLst>
          </p:cNvPr>
          <p:cNvSpPr>
            <a:spLocks noGrp="1"/>
          </p:cNvSpPr>
          <p:nvPr>
            <p:ph type="body" sz="quarter" idx="15"/>
          </p:nvPr>
        </p:nvSpPr>
        <p:spPr>
          <a:xfrm>
            <a:off x="586390" y="2085764"/>
            <a:ext cx="3971324" cy="2646878"/>
          </a:xfrm>
        </p:spPr>
        <p:txBody>
          <a:bodyPr/>
          <a:lstStyle/>
          <a:p>
            <a:pPr marL="209550" indent="-209550">
              <a:spcBef>
                <a:spcPts val="600"/>
              </a:spcBef>
              <a:spcAft>
                <a:spcPts val="600"/>
              </a:spcAft>
            </a:pPr>
            <a:r>
              <a:rPr lang="en-US" sz="1800"/>
              <a:t>In addition to the above, certain features are designed specifically for locating and correcting errors.</a:t>
            </a:r>
          </a:p>
          <a:p>
            <a:pPr marL="209550" indent="-209550">
              <a:spcBef>
                <a:spcPts val="600"/>
              </a:spcBef>
              <a:spcAft>
                <a:spcPts val="600"/>
              </a:spcAft>
            </a:pPr>
            <a:r>
              <a:rPr lang="en-US" sz="1800"/>
              <a:t>Any design-time errors – </a:t>
            </a:r>
            <a:r>
              <a:rPr lang="en-US" sz="1800" dirty="0"/>
              <a:t>Errors </a:t>
            </a:r>
            <a:r>
              <a:rPr lang="en-US" sz="1800"/>
              <a:t>that are identifiable before the flow is run – </a:t>
            </a:r>
            <a:r>
              <a:rPr lang="en-US" sz="1800" dirty="0"/>
              <a:t>Are</a:t>
            </a:r>
            <a:r>
              <a:rPr lang="en-US" sz="1800"/>
              <a:t> communicated through red symbols in the designer, while details can also be found in the Errors pane at the bottom of the designer.</a:t>
            </a:r>
          </a:p>
        </p:txBody>
      </p:sp>
      <p:pic>
        <p:nvPicPr>
          <p:cNvPr id="8" name="图片 11" descr="Screenshot of the errors pane showing eight errors.">
            <a:extLst>
              <a:ext uri="{FF2B5EF4-FFF2-40B4-BE49-F238E27FC236}">
                <a16:creationId xmlns:a16="http://schemas.microsoft.com/office/drawing/2014/main" id="{1DB1C751-4B6A-A513-1E95-318D0BE7F7AA}"/>
              </a:ext>
            </a:extLst>
          </p:cNvPr>
          <p:cNvPicPr>
            <a:picLocks noGrp="1" noChangeAspect="1"/>
          </p:cNvPicPr>
          <p:nvPr>
            <p:ph type="pic" sz="quarter" idx="20"/>
          </p:nvPr>
        </p:nvPicPr>
        <p:blipFill rotWithShape="1">
          <a:blip r:embed="rId3"/>
          <a:srcRect l="-4241" t="-4229" r="-4241" b="-4229"/>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06380547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Use Logic with Desktop Flows</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122084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200">
                <a:solidFill>
                  <a:schemeClr val="tx1"/>
                </a:solidFill>
              </a:rPr>
              <a:t>Follow part 1 Use Variables on </a:t>
            </a:r>
            <a:r>
              <a:rPr lang="en-US" sz="2200">
                <a:solidFill>
                  <a:srgbClr val="0078D4"/>
                </a:solidFill>
                <a:hlinkClick r:id="rId3">
                  <a:extLst>
                    <a:ext uri="{A12FA001-AC4F-418D-AE19-62706E023703}">
                      <ahyp:hlinkClr xmlns:ahyp="http://schemas.microsoft.com/office/drawing/2018/hyperlinkcolor" val="tx"/>
                    </a:ext>
                  </a:extLst>
                </a:hlinkClick>
              </a:rPr>
              <a:t>Learn</a:t>
            </a:r>
            <a:r>
              <a:rPr lang="en-US" sz="2200">
                <a:solidFill>
                  <a:srgbClr val="0078D4"/>
                </a:solidFill>
              </a:rPr>
              <a:t> </a:t>
            </a:r>
          </a:p>
          <a:p>
            <a:pPr>
              <a:spcAft>
                <a:spcPts val="600"/>
              </a:spcAft>
            </a:pPr>
            <a:r>
              <a:rPr lang="en-US" sz="2200">
                <a:solidFill>
                  <a:schemeClr val="tx1"/>
                </a:solidFill>
              </a:rPr>
              <a:t>Follow part 2 Use Loops on </a:t>
            </a:r>
            <a:r>
              <a:rPr lang="en-US" sz="2200">
                <a:solidFill>
                  <a:srgbClr val="0078D4"/>
                </a:solidFill>
                <a:hlinkClick r:id="rId4">
                  <a:extLst>
                    <a:ext uri="{A12FA001-AC4F-418D-AE19-62706E023703}">
                      <ahyp:hlinkClr xmlns:ahyp="http://schemas.microsoft.com/office/drawing/2018/hyperlinkcolor" val="tx"/>
                    </a:ext>
                  </a:extLst>
                </a:hlinkClick>
              </a:rPr>
              <a:t>Learn</a:t>
            </a:r>
            <a:r>
              <a:rPr lang="en-US" sz="2200">
                <a:solidFill>
                  <a:srgbClr val="0078D4"/>
                </a:solidFill>
              </a:rPr>
              <a:t> </a:t>
            </a:r>
          </a:p>
          <a:p>
            <a:pPr>
              <a:spcAft>
                <a:spcPts val="600"/>
              </a:spcAft>
            </a:pPr>
            <a:r>
              <a:rPr lang="en-US" sz="2200">
                <a:solidFill>
                  <a:schemeClr val="tx1"/>
                </a:solidFill>
              </a:rPr>
              <a:t>Follow part 3 Use Conditionals on </a:t>
            </a:r>
            <a:r>
              <a:rPr lang="en-US" sz="2200">
                <a:solidFill>
                  <a:srgbClr val="0078D4"/>
                </a:solidFill>
                <a:hlinkClick r:id="rId5">
                  <a:extLst>
                    <a:ext uri="{A12FA001-AC4F-418D-AE19-62706E023703}">
                      <ahyp:hlinkClr xmlns:ahyp="http://schemas.microsoft.com/office/drawing/2018/hyperlinkcolor" val="tx"/>
                    </a:ext>
                  </a:extLst>
                </a:hlinkClick>
              </a:rPr>
              <a:t>Learn</a:t>
            </a:r>
            <a:endParaRPr lang="en-US" sz="2200">
              <a:solidFill>
                <a:srgbClr val="0078D4"/>
              </a:solidFill>
            </a:endParaRPr>
          </a:p>
        </p:txBody>
      </p:sp>
      <p:sp>
        <p:nvSpPr>
          <p:cNvPr id="3" name="TextBox 2">
            <a:extLst>
              <a:ext uri="{FF2B5EF4-FFF2-40B4-BE49-F238E27FC236}">
                <a16:creationId xmlns:a16="http://schemas.microsoft.com/office/drawing/2014/main" id="{5C349322-0E5F-6C76-66F3-87D82D9D1717}"/>
              </a:ext>
            </a:extLst>
          </p:cNvPr>
          <p:cNvSpPr txBox="1"/>
          <p:nvPr/>
        </p:nvSpPr>
        <p:spPr>
          <a:xfrm>
            <a:off x="4356037" y="3391360"/>
            <a:ext cx="5270149" cy="369332"/>
          </a:xfrm>
          <a:prstGeom prst="rect">
            <a:avLst/>
          </a:prstGeom>
          <a:noFill/>
        </p:spPr>
        <p:txBody>
          <a:bodyPr wrap="square" lIns="0" tIns="0" rIns="0" bIns="0" rtlCol="0">
            <a:spAutoFit/>
          </a:bodyPr>
          <a:lstStyle/>
          <a:p>
            <a:pPr>
              <a:spcAft>
                <a:spcPts val="600"/>
              </a:spcAft>
            </a:pPr>
            <a:r>
              <a:rPr lang="en-US" sz="2400"/>
              <a:t>Time estimate: 30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extLst>
              <p:ext uri="{D42A27DB-BD31-4B8C-83A1-F6EECF244321}">
                <p14:modId xmlns:p14="http://schemas.microsoft.com/office/powerpoint/2010/main" val="3681087147"/>
              </p:ext>
            </p:extLst>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503049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Module 2 – Summary</a:t>
            </a:r>
          </a:p>
        </p:txBody>
      </p:sp>
      <p:sp>
        <p:nvSpPr>
          <p:cNvPr id="8" name="Text Placeholder 7">
            <a:extLst>
              <a:ext uri="{FF2B5EF4-FFF2-40B4-BE49-F238E27FC236}">
                <a16:creationId xmlns:a16="http://schemas.microsoft.com/office/drawing/2014/main" id="{7B11259D-A20B-10CE-FEE1-5D1A639D11AD}"/>
              </a:ext>
            </a:extLst>
          </p:cNvPr>
          <p:cNvSpPr>
            <a:spLocks noGrp="1"/>
          </p:cNvSpPr>
          <p:nvPr>
            <p:ph type="body" sz="quarter" idx="35"/>
          </p:nvPr>
        </p:nvSpPr>
        <p:spPr>
          <a:xfrm>
            <a:off x="4358229" y="1926472"/>
            <a:ext cx="6747921" cy="2123658"/>
          </a:xfrm>
        </p:spPr>
        <p:txBody>
          <a:bodyPr/>
          <a:lstStyle/>
          <a:p>
            <a:pPr marL="231775" lvl="1" indent="-231775">
              <a:spcBef>
                <a:spcPts val="0"/>
              </a:spcBef>
              <a:spcAft>
                <a:spcPts val="1200"/>
              </a:spcAft>
              <a:tabLst>
                <a:tab pos="290513" algn="l"/>
              </a:tabLst>
            </a:pPr>
            <a:r>
              <a:rPr lang="en-US" sz="1800">
                <a:cs typeface="Segoe UI" panose="020B0502040204020203" pitchFamily="34" charset="0"/>
              </a:rPr>
              <a:t>How to use actions and variables</a:t>
            </a:r>
          </a:p>
          <a:p>
            <a:pPr marL="231775" lvl="1" indent="-231775">
              <a:spcBef>
                <a:spcPts val="0"/>
              </a:spcBef>
              <a:spcAft>
                <a:spcPts val="1200"/>
              </a:spcAft>
              <a:tabLst>
                <a:tab pos="290513" algn="l"/>
              </a:tabLst>
            </a:pPr>
            <a:r>
              <a:rPr lang="en-US" sz="1800">
                <a:cs typeface="Segoe UI" panose="020B0502040204020203" pitchFamily="34" charset="0"/>
              </a:rPr>
              <a:t>How to use conditionals, loops and flow control to shape your flow logic</a:t>
            </a:r>
          </a:p>
          <a:p>
            <a:pPr marL="231775" lvl="1" indent="-231775">
              <a:spcBef>
                <a:spcPts val="0"/>
              </a:spcBef>
              <a:spcAft>
                <a:spcPts val="1200"/>
              </a:spcAft>
              <a:tabLst>
                <a:tab pos="290513" algn="l"/>
              </a:tabLst>
            </a:pPr>
            <a:r>
              <a:rPr lang="en-US" sz="1800">
                <a:cs typeface="Segoe UI" panose="020B0502040204020203" pitchFamily="34" charset="0"/>
              </a:rPr>
              <a:t>How to </a:t>
            </a:r>
            <a:r>
              <a:rPr lang="en-US" sz="1800" err="1">
                <a:cs typeface="Segoe UI" panose="020B0502040204020203" pitchFamily="34" charset="0"/>
              </a:rPr>
              <a:t>subflows</a:t>
            </a:r>
            <a:r>
              <a:rPr lang="en-US" sz="1800">
                <a:cs typeface="Segoe UI" panose="020B0502040204020203" pitchFamily="34" charset="0"/>
              </a:rPr>
              <a:t> to compartmentalize and reuse parts of a flow</a:t>
            </a:r>
          </a:p>
          <a:p>
            <a:pPr marL="231775" lvl="1" indent="-231775">
              <a:spcBef>
                <a:spcPts val="0"/>
              </a:spcBef>
              <a:spcAft>
                <a:spcPts val="1200"/>
              </a:spcAft>
              <a:tabLst>
                <a:tab pos="290513" algn="l"/>
              </a:tabLst>
            </a:pPr>
            <a:r>
              <a:rPr lang="en-US" sz="1800">
                <a:cs typeface="Segoe UI" panose="020B0502040204020203" pitchFamily="34" charset="0"/>
              </a:rPr>
              <a:t>The basics of testing and debugging features of the flow designer</a:t>
            </a:r>
          </a:p>
        </p:txBody>
      </p:sp>
    </p:spTree>
    <p:extLst>
      <p:ext uri="{BB962C8B-B14F-4D97-AF65-F5344CB8AC3E}">
        <p14:creationId xmlns:p14="http://schemas.microsoft.com/office/powerpoint/2010/main" val="15474378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A94A6-5188-16D2-AC86-4D7253F71D51}"/>
              </a:ext>
            </a:extLst>
          </p:cNvPr>
          <p:cNvSpPr>
            <a:spLocks noGrp="1"/>
          </p:cNvSpPr>
          <p:nvPr>
            <p:ph type="title"/>
          </p:nvPr>
        </p:nvSpPr>
        <p:spPr/>
        <p:txBody>
          <a:bodyPr/>
          <a:lstStyle/>
          <a:p>
            <a:r>
              <a:rPr lang="en-US"/>
              <a:t>Steps to Create, Record, and Run a Desktop Flow</a:t>
            </a:r>
          </a:p>
        </p:txBody>
      </p:sp>
      <p:sp>
        <p:nvSpPr>
          <p:cNvPr id="4" name="Rectangle 3">
            <a:extLst>
              <a:ext uri="{FF2B5EF4-FFF2-40B4-BE49-F238E27FC236}">
                <a16:creationId xmlns:a16="http://schemas.microsoft.com/office/drawing/2014/main" id="{CADEA9A7-ADE5-9A9E-5D18-E8EC1B5EA90D}"/>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descr="Diagram of a full set of processes to create, record, and run a desktop flow.">
            <a:extLst>
              <a:ext uri="{FF2B5EF4-FFF2-40B4-BE49-F238E27FC236}">
                <a16:creationId xmlns:a16="http://schemas.microsoft.com/office/drawing/2014/main" id="{18CECCB7-6D21-E5A1-9D35-5D0A783C716E}"/>
              </a:ext>
            </a:extLst>
          </p:cNvPr>
          <p:cNvPicPr>
            <a:picLocks noChangeAspect="1" noChangeArrowheads="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a:stretch/>
        </p:blipFill>
        <p:spPr bwMode="auto">
          <a:xfrm>
            <a:off x="1243324" y="1424997"/>
            <a:ext cx="9703350" cy="471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0172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F6E0AD-4CFC-6618-5CEB-B3AF93E2E7EE}"/>
              </a:ext>
            </a:extLst>
          </p:cNvPr>
          <p:cNvSpPr>
            <a:spLocks noGrp="1"/>
          </p:cNvSpPr>
          <p:nvPr>
            <p:ph type="title"/>
          </p:nvPr>
        </p:nvSpPr>
        <p:spPr>
          <a:xfrm>
            <a:off x="569911" y="2769057"/>
            <a:ext cx="6345239" cy="1231106"/>
          </a:xfrm>
        </p:spPr>
        <p:txBody>
          <a:bodyPr/>
          <a:lstStyle/>
          <a:p>
            <a:r>
              <a:rPr lang="en-US"/>
              <a:t>Module 3:Automating Desktop Applications</a:t>
            </a:r>
          </a:p>
        </p:txBody>
      </p:sp>
    </p:spTree>
    <p:extLst>
      <p:ext uri="{BB962C8B-B14F-4D97-AF65-F5344CB8AC3E}">
        <p14:creationId xmlns:p14="http://schemas.microsoft.com/office/powerpoint/2010/main" val="341685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3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1010900" cy="33855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Configure desktop flows to perform automation of desktop applications.</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046142"/>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962" y="2629263"/>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20" name="TextBox 19">
            <a:extLst>
              <a:ext uri="{FF2B5EF4-FFF2-40B4-BE49-F238E27FC236}">
                <a16:creationId xmlns:a16="http://schemas.microsoft.com/office/drawing/2014/main" id="{3AD04AAA-F7A3-1DB9-925A-6DD47C5ED93D}"/>
              </a:ext>
            </a:extLst>
          </p:cNvPr>
          <p:cNvSpPr txBox="1">
            <a:spLocks/>
          </p:cNvSpPr>
          <p:nvPr/>
        </p:nvSpPr>
        <p:spPr>
          <a:xfrm>
            <a:off x="1325879" y="2624738"/>
            <a:ext cx="9351646" cy="553998"/>
          </a:xfrm>
          <a:prstGeom prst="rect">
            <a:avLst/>
          </a:prstGeom>
          <a:noFill/>
        </p:spPr>
        <p:txBody>
          <a:bodyPr wrap="square" lIns="0" tIns="0" rIns="0" bIns="0" anchor="ctr">
            <a:spAutoFit/>
          </a:bodyPr>
          <a:lstStyle/>
          <a:p>
            <a:pPr marL="0" lvl="1">
              <a:spcAft>
                <a:spcPts val="600"/>
              </a:spcAft>
            </a:pPr>
            <a:r>
              <a:rPr lang="en-US" sz="1800"/>
              <a:t>Understand how Power Automate for desktop uses UI elements to interact with local application UIs and windows.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962" y="3561802"/>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21" name="TextBox 20">
            <a:extLst>
              <a:ext uri="{FF2B5EF4-FFF2-40B4-BE49-F238E27FC236}">
                <a16:creationId xmlns:a16="http://schemas.microsoft.com/office/drawing/2014/main" id="{5F964FA6-46EF-E177-5E4A-14675850D3E0}"/>
              </a:ext>
            </a:extLst>
          </p:cNvPr>
          <p:cNvSpPr txBox="1">
            <a:spLocks/>
          </p:cNvSpPr>
          <p:nvPr/>
        </p:nvSpPr>
        <p:spPr>
          <a:xfrm>
            <a:off x="1325879" y="3562542"/>
            <a:ext cx="9351646" cy="553998"/>
          </a:xfrm>
          <a:prstGeom prst="rect">
            <a:avLst/>
          </a:prstGeom>
          <a:noFill/>
        </p:spPr>
        <p:txBody>
          <a:bodyPr wrap="square" lIns="0" tIns="0" rIns="0" bIns="0" anchor="ctr">
            <a:spAutoFit/>
          </a:bodyPr>
          <a:lstStyle/>
          <a:p>
            <a:pPr marL="0" lvl="1">
              <a:spcAft>
                <a:spcPts val="600"/>
              </a:spcAft>
            </a:pPr>
            <a:r>
              <a:rPr lang="en-US" sz="1800"/>
              <a:t>Configure and use UI elements from the flow designer’s UI elements tab, or directly from a relevant action’s properties; they can then be used as input in UI/Windows actions.</a:t>
            </a:r>
          </a:p>
        </p:txBody>
      </p:sp>
      <p:sp>
        <p:nvSpPr>
          <p:cNvPr id="6" name="Oval 5">
            <a:extLst>
              <a:ext uri="{FF2B5EF4-FFF2-40B4-BE49-F238E27FC236}">
                <a16:creationId xmlns:a16="http://schemas.microsoft.com/office/drawing/2014/main" id="{E462EFB6-6A92-10C6-9F96-7F525AB9FA8C}"/>
              </a:ext>
            </a:extLst>
          </p:cNvPr>
          <p:cNvSpPr>
            <a:spLocks/>
          </p:cNvSpPr>
          <p:nvPr/>
        </p:nvSpPr>
        <p:spPr bwMode="auto">
          <a:xfrm>
            <a:off x="588962" y="4494341"/>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22" name="TextBox 21">
            <a:extLst>
              <a:ext uri="{FF2B5EF4-FFF2-40B4-BE49-F238E27FC236}">
                <a16:creationId xmlns:a16="http://schemas.microsoft.com/office/drawing/2014/main" id="{23DB2EC0-1215-E8B1-2765-C016F91915D5}"/>
              </a:ext>
            </a:extLst>
          </p:cNvPr>
          <p:cNvSpPr txBox="1">
            <a:spLocks/>
          </p:cNvSpPr>
          <p:nvPr/>
        </p:nvSpPr>
        <p:spPr>
          <a:xfrm>
            <a:off x="1325879" y="4633211"/>
            <a:ext cx="9351645" cy="276999"/>
          </a:xfrm>
          <a:prstGeom prst="rect">
            <a:avLst/>
          </a:prstGeom>
          <a:noFill/>
        </p:spPr>
        <p:txBody>
          <a:bodyPr wrap="square" lIns="0" tIns="0" rIns="0" bIns="0" anchor="ctr">
            <a:spAutoFit/>
          </a:bodyPr>
          <a:lstStyle/>
          <a:p>
            <a:pPr marL="0" lvl="1">
              <a:spcAft>
                <a:spcPts val="600"/>
              </a:spcAft>
            </a:pPr>
            <a:r>
              <a:rPr lang="en-US" sz="1800"/>
              <a:t>Use UI/Windows actions to interact with entire windows or elements within them.</a:t>
            </a:r>
          </a:p>
        </p:txBody>
      </p:sp>
    </p:spTree>
    <p:extLst>
      <p:ext uri="{BB962C8B-B14F-4D97-AF65-F5344CB8AC3E}">
        <p14:creationId xmlns:p14="http://schemas.microsoft.com/office/powerpoint/2010/main" val="15672089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5B5FCD-C1CD-035C-7D3F-E2314276A809}"/>
              </a:ext>
            </a:extLst>
          </p:cNvPr>
          <p:cNvSpPr>
            <a:spLocks noGrp="1"/>
          </p:cNvSpPr>
          <p:nvPr>
            <p:ph type="title"/>
          </p:nvPr>
        </p:nvSpPr>
        <p:spPr/>
        <p:txBody>
          <a:bodyPr/>
          <a:lstStyle/>
          <a:p>
            <a:r>
              <a:rPr lang="en-US"/>
              <a:t>Automating Desktop Applications</a:t>
            </a:r>
          </a:p>
        </p:txBody>
      </p:sp>
      <p:sp>
        <p:nvSpPr>
          <p:cNvPr id="4" name="Oval 3">
            <a:extLst>
              <a:ext uri="{FF2B5EF4-FFF2-40B4-BE49-F238E27FC236}">
                <a16:creationId xmlns:a16="http://schemas.microsoft.com/office/drawing/2014/main" id="{CB792907-AB2C-6EEA-1EB9-5731689D149A}"/>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5" name="Text Placeholder 5">
            <a:extLst>
              <a:ext uri="{FF2B5EF4-FFF2-40B4-BE49-F238E27FC236}">
                <a16:creationId xmlns:a16="http://schemas.microsoft.com/office/drawing/2014/main" id="{517F6F2C-2B63-5B9D-8A38-2AA655F28A65}"/>
              </a:ext>
            </a:extLst>
          </p:cNvPr>
          <p:cNvSpPr txBox="1">
            <a:spLocks/>
          </p:cNvSpPr>
          <p:nvPr/>
        </p:nvSpPr>
        <p:spPr>
          <a:xfrm>
            <a:off x="1319213" y="1323652"/>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UI automation actions interact with Windows applications by either providing input with mouse clicks and keyboard strokes or extracting data</a:t>
            </a:r>
          </a:p>
        </p:txBody>
      </p:sp>
      <p:sp>
        <p:nvSpPr>
          <p:cNvPr id="6" name="Oval 5">
            <a:extLst>
              <a:ext uri="{FF2B5EF4-FFF2-40B4-BE49-F238E27FC236}">
                <a16:creationId xmlns:a16="http://schemas.microsoft.com/office/drawing/2014/main" id="{2D7FA42A-53D6-DD12-9854-72489C73AACE}"/>
              </a:ext>
              <a:ext uri="{C183D7F6-B498-43B3-948B-1728B52AA6E4}">
                <adec:decorative xmlns:adec="http://schemas.microsoft.com/office/drawing/2017/decorative" val="0"/>
              </a:ext>
            </a:extLst>
          </p:cNvPr>
          <p:cNvSpPr>
            <a:spLocks/>
          </p:cNvSpPr>
          <p:nvPr/>
        </p:nvSpPr>
        <p:spPr bwMode="auto">
          <a:xfrm>
            <a:off x="588963" y="243095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7" name="Text Placeholder 1">
            <a:extLst>
              <a:ext uri="{FF2B5EF4-FFF2-40B4-BE49-F238E27FC236}">
                <a16:creationId xmlns:a16="http://schemas.microsoft.com/office/drawing/2014/main" id="{F8B43A77-11EF-EB39-55E6-331FB7CE453C}"/>
              </a:ext>
            </a:extLst>
          </p:cNvPr>
          <p:cNvSpPr txBox="1">
            <a:spLocks/>
          </p:cNvSpPr>
          <p:nvPr/>
        </p:nvSpPr>
        <p:spPr>
          <a:xfrm>
            <a:off x="1319213" y="2367840"/>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Actions of the Windows subcategory directly manipulate entire application windows</a:t>
            </a:r>
          </a:p>
        </p:txBody>
      </p:sp>
      <p:sp>
        <p:nvSpPr>
          <p:cNvPr id="8" name="Oval 7">
            <a:extLst>
              <a:ext uri="{FF2B5EF4-FFF2-40B4-BE49-F238E27FC236}">
                <a16:creationId xmlns:a16="http://schemas.microsoft.com/office/drawing/2014/main" id="{A8D714DE-59D0-A319-6911-3762406D89B1}"/>
              </a:ext>
              <a:ext uri="{C183D7F6-B498-43B3-948B-1728B52AA6E4}">
                <adec:decorative xmlns:adec="http://schemas.microsoft.com/office/drawing/2017/decorative" val="0"/>
              </a:ext>
            </a:extLst>
          </p:cNvPr>
          <p:cNvSpPr>
            <a:spLocks/>
          </p:cNvSpPr>
          <p:nvPr/>
        </p:nvSpPr>
        <p:spPr bwMode="auto">
          <a:xfrm>
            <a:off x="588963" y="347514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9" name="Text Placeholder 2">
            <a:extLst>
              <a:ext uri="{FF2B5EF4-FFF2-40B4-BE49-F238E27FC236}">
                <a16:creationId xmlns:a16="http://schemas.microsoft.com/office/drawing/2014/main" id="{C2848061-7F2C-012F-D7EC-B0997EA3C4FD}"/>
              </a:ext>
            </a:extLst>
          </p:cNvPr>
          <p:cNvSpPr txBox="1">
            <a:spLocks/>
          </p:cNvSpPr>
          <p:nvPr/>
        </p:nvSpPr>
        <p:spPr>
          <a:xfrm>
            <a:off x="1319213" y="3412028"/>
            <a:ext cx="10015537" cy="677108"/>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Form filling actions interact with more specific components, such as text fields and buttons</a:t>
            </a:r>
          </a:p>
        </p:txBody>
      </p:sp>
      <p:sp>
        <p:nvSpPr>
          <p:cNvPr id="10" name="Oval 9">
            <a:extLst>
              <a:ext uri="{FF2B5EF4-FFF2-40B4-BE49-F238E27FC236}">
                <a16:creationId xmlns:a16="http://schemas.microsoft.com/office/drawing/2014/main" id="{5E3879E7-02DA-1C20-B386-8EE49F5241D0}"/>
              </a:ext>
              <a:ext uri="{C183D7F6-B498-43B3-948B-1728B52AA6E4}">
                <adec:decorative xmlns:adec="http://schemas.microsoft.com/office/drawing/2017/decorative" val="0"/>
              </a:ext>
            </a:extLst>
          </p:cNvPr>
          <p:cNvSpPr>
            <a:spLocks/>
          </p:cNvSpPr>
          <p:nvPr/>
        </p:nvSpPr>
        <p:spPr bwMode="auto">
          <a:xfrm>
            <a:off x="588963" y="4519332"/>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1" name="Text Placeholder 5">
            <a:extLst>
              <a:ext uri="{FF2B5EF4-FFF2-40B4-BE49-F238E27FC236}">
                <a16:creationId xmlns:a16="http://schemas.microsoft.com/office/drawing/2014/main" id="{45C0616C-D7AE-C19C-C096-F41F63B770A8}"/>
              </a:ext>
            </a:extLst>
          </p:cNvPr>
          <p:cNvSpPr txBox="1">
            <a:spLocks/>
          </p:cNvSpPr>
          <p:nvPr/>
        </p:nvSpPr>
        <p:spPr>
          <a:xfrm>
            <a:off x="1319213" y="4456216"/>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Desktop automation can be performed by manually adding the required actions or using the recorder</a:t>
            </a:r>
          </a:p>
        </p:txBody>
      </p:sp>
    </p:spTree>
    <p:extLst>
      <p:ext uri="{BB962C8B-B14F-4D97-AF65-F5344CB8AC3E}">
        <p14:creationId xmlns:p14="http://schemas.microsoft.com/office/powerpoint/2010/main" val="34150030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Understanding UI Elements</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4041796"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To identify windows and components in them, Power Automate utilizes UI elements</a:t>
            </a:r>
          </a:p>
          <a:p>
            <a:pPr>
              <a:spcBef>
                <a:spcPts val="1000"/>
              </a:spcBef>
              <a:spcAft>
                <a:spcPts val="600"/>
              </a:spcAft>
            </a:pPr>
            <a:r>
              <a:rPr lang="en-US" sz="2200"/>
              <a:t>UI elements uniquely describe each component and can be managed through the flow designer’s UI elements pane</a:t>
            </a:r>
          </a:p>
        </p:txBody>
      </p:sp>
      <p:pic>
        <p:nvPicPr>
          <p:cNvPr id="6" name="Content Placeholder 5" descr="Screenshot of the press button in window action">
            <a:extLst>
              <a:ext uri="{FF2B5EF4-FFF2-40B4-BE49-F238E27FC236}">
                <a16:creationId xmlns:a16="http://schemas.microsoft.com/office/drawing/2014/main" id="{A72F7A10-8933-4F77-592E-5F66D30B7998}"/>
              </a:ext>
            </a:extLst>
          </p:cNvPr>
          <p:cNvPicPr>
            <a:picLocks noGrp="1" noChangeAspect="1"/>
          </p:cNvPicPr>
          <p:nvPr>
            <p:ph type="pic" sz="quarter" idx="20"/>
          </p:nvPr>
        </p:nvPicPr>
        <p:blipFill rotWithShape="1">
          <a:blip r:embed="rId3"/>
          <a:srcRect l="-5251" t="-3286" r="-5251" b="-328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8333073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Adding UI Elements to your Flow</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668234"/>
            <a:ext cx="5217452"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Recording automatically adds UI Elements as you record your actions in the application</a:t>
            </a:r>
          </a:p>
          <a:p>
            <a:pPr>
              <a:spcBef>
                <a:spcPts val="1000"/>
              </a:spcBef>
              <a:spcAft>
                <a:spcPts val="600"/>
              </a:spcAft>
            </a:pPr>
            <a:r>
              <a:rPr lang="en-US" sz="2200"/>
              <a:t>You can manually add UI Elements from the action properties or from the UI Elements pane by manually identifying them in the application</a:t>
            </a:r>
          </a:p>
        </p:txBody>
      </p:sp>
      <p:pic>
        <p:nvPicPr>
          <p:cNvPr id="7" name="Content Placeholder 4" descr="Screenshot of the press button in window action with a red rectangle around the add UI element button">
            <a:extLst>
              <a:ext uri="{FF2B5EF4-FFF2-40B4-BE49-F238E27FC236}">
                <a16:creationId xmlns:a16="http://schemas.microsoft.com/office/drawing/2014/main" id="{61EC4619-934B-507B-5FD9-B7061BD832CE}"/>
              </a:ext>
            </a:extLst>
          </p:cNvPr>
          <p:cNvPicPr>
            <a:picLocks noGrp="1"/>
          </p:cNvPicPr>
          <p:nvPr>
            <p:ph type="pic" sz="quarter" idx="19"/>
          </p:nvPr>
        </p:nvPicPr>
        <p:blipFill rotWithShape="1">
          <a:blip r:embed="rId3"/>
          <a:srcRect l="-4054" t="-8911" r="-4054" b="-8911"/>
          <a:stretch/>
        </p:blipFill>
        <p:spPr>
          <a:xfrm>
            <a:off x="6096000" y="0"/>
            <a:ext cx="6096000"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5121110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Selecting the New UI Element to Add</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3" y="1581150"/>
            <a:ext cx="3755138" cy="2236510"/>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1775" indent="-231775">
              <a:spcBef>
                <a:spcPts val="1000"/>
              </a:spcBef>
              <a:spcAft>
                <a:spcPts val="600"/>
              </a:spcAft>
              <a:buFont typeface="Arial" panose="020B0604020202020204" pitchFamily="34" charset="0"/>
              <a:buChar char="•"/>
            </a:pPr>
            <a:r>
              <a:rPr lang="en-US" sz="2200"/>
              <a:t>Highlight the appropriate element and press Ctrl + </a:t>
            </a:r>
            <a:br>
              <a:rPr lang="en-US" sz="2200"/>
            </a:br>
            <a:r>
              <a:rPr lang="en-US" sz="2200"/>
              <a:t>Left click</a:t>
            </a:r>
          </a:p>
          <a:p>
            <a:pPr marL="231775" indent="-231775">
              <a:spcBef>
                <a:spcPts val="1000"/>
              </a:spcBef>
              <a:spcAft>
                <a:spcPts val="600"/>
              </a:spcAft>
              <a:buFont typeface="Arial" panose="020B0604020202020204" pitchFamily="34" charset="0"/>
              <a:buChar char="•"/>
            </a:pPr>
            <a:r>
              <a:rPr lang="en-US" sz="2200"/>
              <a:t>After adding all the elements, select Done to save them</a:t>
            </a:r>
          </a:p>
        </p:txBody>
      </p:sp>
      <p:pic>
        <p:nvPicPr>
          <p:cNvPr id="6" name="Content Placeholder 4" descr="Screenshot of the UI element picker and an desktop application with a red rectangle around one of the tabs">
            <a:extLst>
              <a:ext uri="{FF2B5EF4-FFF2-40B4-BE49-F238E27FC236}">
                <a16:creationId xmlns:a16="http://schemas.microsoft.com/office/drawing/2014/main" id="{75E7F871-F4F9-67EB-EE42-AFBE91AD47F1}"/>
              </a:ext>
            </a:extLst>
          </p:cNvPr>
          <p:cNvPicPr>
            <a:picLocks noGrp="1"/>
          </p:cNvPicPr>
          <p:nvPr>
            <p:ph type="pic" sz="quarter" idx="20"/>
          </p:nvPr>
        </p:nvPicPr>
        <p:blipFill rotWithShape="1">
          <a:blip r:embed="rId3"/>
          <a:srcRect l="-1719" t="-21610" r="-1719" b="-2161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3176024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7F467-F30B-92FD-12CC-25C554EA9780}"/>
              </a:ext>
            </a:extLst>
          </p:cNvPr>
          <p:cNvSpPr>
            <a:spLocks noGrp="1"/>
          </p:cNvSpPr>
          <p:nvPr>
            <p:ph type="title"/>
          </p:nvPr>
        </p:nvSpPr>
        <p:spPr/>
        <p:txBody>
          <a:bodyPr/>
          <a:lstStyle/>
          <a:p>
            <a:r>
              <a:rPr lang="en-US"/>
              <a:t>Working with UI Elements</a:t>
            </a:r>
          </a:p>
        </p:txBody>
      </p:sp>
      <p:sp>
        <p:nvSpPr>
          <p:cNvPr id="12" name="Text Placeholder 4">
            <a:extLst>
              <a:ext uri="{FF2B5EF4-FFF2-40B4-BE49-F238E27FC236}">
                <a16:creationId xmlns:a16="http://schemas.microsoft.com/office/drawing/2014/main" id="{76AA9DAA-EE94-AF36-B4A2-C7CB7B7CA9C1}"/>
              </a:ext>
            </a:extLst>
          </p:cNvPr>
          <p:cNvSpPr txBox="1">
            <a:spLocks/>
          </p:cNvSpPr>
          <p:nvPr/>
        </p:nvSpPr>
        <p:spPr>
          <a:xfrm>
            <a:off x="588262" y="1581150"/>
            <a:ext cx="7075281" cy="3323987"/>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Once identified to the flow you can use UI </a:t>
            </a:r>
            <a:br>
              <a:rPr lang="en-US" sz="2200" dirty="0"/>
            </a:br>
            <a:r>
              <a:rPr lang="en-US" sz="2200"/>
              <a:t>automation actions</a:t>
            </a:r>
          </a:p>
          <a:p>
            <a:pPr marL="290513" indent="-290513">
              <a:spcBef>
                <a:spcPts val="1000"/>
              </a:spcBef>
              <a:spcAft>
                <a:spcPts val="600"/>
              </a:spcAft>
              <a:buFont typeface="Arial" panose="020B0604020202020204" pitchFamily="34" charset="0"/>
              <a:buChar char="•"/>
            </a:pPr>
            <a:r>
              <a:rPr lang="en-US" sz="2200"/>
              <a:t>Windows actions allow you to set focus, move windows, close windows and more</a:t>
            </a:r>
          </a:p>
          <a:p>
            <a:pPr marL="290513" indent="-290513">
              <a:spcBef>
                <a:spcPts val="1000"/>
              </a:spcBef>
              <a:spcAft>
                <a:spcPts val="600"/>
              </a:spcAft>
              <a:buFont typeface="Arial" panose="020B0604020202020204" pitchFamily="34" charset="0"/>
              <a:buChar char="•"/>
            </a:pPr>
            <a:r>
              <a:rPr lang="en-US" sz="2200"/>
              <a:t>Form filling actions allow for populating text, pressing buttons and more</a:t>
            </a:r>
          </a:p>
          <a:p>
            <a:pPr marL="290513" indent="-290513">
              <a:spcBef>
                <a:spcPts val="1000"/>
              </a:spcBef>
              <a:spcAft>
                <a:spcPts val="600"/>
              </a:spcAft>
              <a:buFont typeface="Arial" panose="020B0604020202020204" pitchFamily="34" charset="0"/>
              <a:buChar char="•"/>
            </a:pPr>
            <a:r>
              <a:rPr lang="en-US" sz="2200"/>
              <a:t>Data extraction is how you get values from the UI Elements</a:t>
            </a:r>
          </a:p>
        </p:txBody>
      </p:sp>
      <p:pic>
        <p:nvPicPr>
          <p:cNvPr id="13" name="Content Placeholder 5" descr="Screenshot of some of the desktop flow designer actions">
            <a:extLst>
              <a:ext uri="{FF2B5EF4-FFF2-40B4-BE49-F238E27FC236}">
                <a16:creationId xmlns:a16="http://schemas.microsoft.com/office/drawing/2014/main" id="{D7DC3DA5-CE2B-3456-A3E0-5FEEE70579BD}"/>
              </a:ext>
            </a:extLst>
          </p:cNvPr>
          <p:cNvPicPr>
            <a:picLocks noGrp="1" noChangeAspect="1"/>
          </p:cNvPicPr>
          <p:nvPr>
            <p:ph type="pic" sz="quarter" idx="19"/>
          </p:nvPr>
        </p:nvPicPr>
        <p:blipFill rotWithShape="1">
          <a:blip r:embed="rId3"/>
          <a:srcRect l="-44253" t="-6452" r="-44253" b="-6452"/>
          <a:stretch/>
        </p:blipFill>
        <p:spPr>
          <a:xfrm>
            <a:off x="7939315" y="0"/>
            <a:ext cx="4252686"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8241652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UI Element Selectors</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3809567" cy="311880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Selectors that pinpoint the UI component that Power Automate interacts with</a:t>
            </a:r>
          </a:p>
          <a:p>
            <a:pPr marL="290513" indent="-290513">
              <a:spcBef>
                <a:spcPts val="1000"/>
              </a:spcBef>
              <a:spcAft>
                <a:spcPts val="600"/>
              </a:spcAft>
              <a:buFont typeface="Arial" panose="020B0604020202020204" pitchFamily="34" charset="0"/>
              <a:buChar char="•"/>
            </a:pPr>
            <a:r>
              <a:rPr lang="en-US" sz="2200"/>
              <a:t>Users can create multiple selectors for a UI element</a:t>
            </a:r>
          </a:p>
          <a:p>
            <a:pPr marL="290513" indent="-290513">
              <a:spcBef>
                <a:spcPts val="1000"/>
              </a:spcBef>
              <a:spcAft>
                <a:spcPts val="600"/>
              </a:spcAft>
              <a:buFont typeface="Arial" panose="020B0604020202020204" pitchFamily="34" charset="0"/>
              <a:buChar char="•"/>
            </a:pPr>
            <a:r>
              <a:rPr lang="en-US" sz="2200"/>
              <a:t>Whenever a selector fails, the following selector in the defined order is used</a:t>
            </a:r>
          </a:p>
        </p:txBody>
      </p:sp>
      <p:pic>
        <p:nvPicPr>
          <p:cNvPr id="7" name="Content Placeholder 4" descr="Screenshot of the UI element selectors">
            <a:extLst>
              <a:ext uri="{FF2B5EF4-FFF2-40B4-BE49-F238E27FC236}">
                <a16:creationId xmlns:a16="http://schemas.microsoft.com/office/drawing/2014/main" id="{0EECAC22-FB1D-067F-3EBD-9AFE56891158}"/>
              </a:ext>
            </a:extLst>
          </p:cNvPr>
          <p:cNvPicPr>
            <a:picLocks noGrp="1" noChangeAspect="1"/>
          </p:cNvPicPr>
          <p:nvPr>
            <p:ph type="pic" sz="quarter" idx="20"/>
          </p:nvPr>
        </p:nvPicPr>
        <p:blipFill rotWithShape="1">
          <a:blip r:embed="rId3"/>
          <a:srcRect l="-3588" t="-2515" r="-3588" b="-251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7375840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Selector Criteria</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3809567" cy="3590727"/>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Each selector consists of multiple elements representing the hierarchical structure of the UI element in the application</a:t>
            </a:r>
          </a:p>
          <a:p>
            <a:pPr marL="290513" indent="-290513">
              <a:spcBef>
                <a:spcPts val="1000"/>
              </a:spcBef>
              <a:spcAft>
                <a:spcPts val="600"/>
              </a:spcAft>
              <a:buFont typeface="Arial" panose="020B0604020202020204" pitchFamily="34" charset="0"/>
              <a:buChar char="•"/>
            </a:pPr>
            <a:r>
              <a:rPr lang="en-US" sz="2200"/>
              <a:t>Each selector consists of multiple elements representing the hierarchical structure of the UI element in the application</a:t>
            </a:r>
          </a:p>
        </p:txBody>
      </p:sp>
      <p:pic>
        <p:nvPicPr>
          <p:cNvPr id="7" name="Content Placeholder 4" descr="Screenshot of the UI element selectors">
            <a:extLst>
              <a:ext uri="{FF2B5EF4-FFF2-40B4-BE49-F238E27FC236}">
                <a16:creationId xmlns:a16="http://schemas.microsoft.com/office/drawing/2014/main" id="{0EECAC22-FB1D-067F-3EBD-9AFE56891158}"/>
              </a:ext>
            </a:extLst>
          </p:cNvPr>
          <p:cNvPicPr>
            <a:picLocks noGrp="1" noChangeAspect="1"/>
          </p:cNvPicPr>
          <p:nvPr>
            <p:ph type="pic" sz="quarter" idx="20"/>
          </p:nvPr>
        </p:nvPicPr>
        <p:blipFill rotWithShape="1">
          <a:blip r:embed="rId3"/>
          <a:srcRect l="-3588" t="-2515" r="-3588" b="-251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13717565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Text-based Selectors</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4012767" cy="379591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Power Automate supports the creation of selectors based on an element’s text value</a:t>
            </a:r>
          </a:p>
          <a:p>
            <a:pPr marL="290513" indent="-290513">
              <a:spcBef>
                <a:spcPts val="1000"/>
              </a:spcBef>
              <a:spcAft>
                <a:spcPts val="600"/>
              </a:spcAft>
              <a:buFont typeface="Arial" panose="020B0604020202020204" pitchFamily="34" charset="0"/>
              <a:buChar char="•"/>
            </a:pPr>
            <a:r>
              <a:rPr lang="en-US" sz="2200"/>
              <a:t>Selectors based on these texts are more reliable and resilient to possible future changes in the application</a:t>
            </a:r>
          </a:p>
          <a:p>
            <a:pPr marL="290513" indent="-290513">
              <a:spcBef>
                <a:spcPts val="1000"/>
              </a:spcBef>
              <a:spcAft>
                <a:spcPts val="600"/>
              </a:spcAft>
              <a:buFont typeface="Arial" panose="020B0604020202020204" pitchFamily="34" charset="0"/>
              <a:buChar char="•"/>
            </a:pPr>
            <a:r>
              <a:rPr lang="en-US" sz="2200"/>
              <a:t>Only available for UI elements with a Name or Text attribute that includes a value</a:t>
            </a:r>
          </a:p>
        </p:txBody>
      </p:sp>
      <p:pic>
        <p:nvPicPr>
          <p:cNvPr id="8" name="Content Placeholder 4" descr="Screenshot of a desktop application with a red rectangle around the capture based on text option">
            <a:extLst>
              <a:ext uri="{FF2B5EF4-FFF2-40B4-BE49-F238E27FC236}">
                <a16:creationId xmlns:a16="http://schemas.microsoft.com/office/drawing/2014/main" id="{5A86680F-53AD-8D48-9ACF-9B1BAEC558F3}"/>
              </a:ext>
            </a:extLst>
          </p:cNvPr>
          <p:cNvPicPr>
            <a:picLocks noGrp="1" noChangeAspect="1"/>
          </p:cNvPicPr>
          <p:nvPr>
            <p:ph type="pic" sz="quarter" idx="20"/>
          </p:nvPr>
        </p:nvPicPr>
        <p:blipFill rotWithShape="1">
          <a:blip r:embed="rId3"/>
          <a:srcRect l="-6046" t="-3219" r="-6046" b="-3219"/>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2944558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D60A52-6C39-0707-163F-6564EFE622F5}"/>
              </a:ext>
              <a:ext uri="{C183D7F6-B498-43B3-948B-1728B52AA6E4}">
                <adec:decorative xmlns:adec="http://schemas.microsoft.com/office/drawing/2017/decorative" val="1"/>
              </a:ext>
            </a:extLst>
          </p:cNvPr>
          <p:cNvSpPr/>
          <p:nvPr/>
        </p:nvSpPr>
        <p:spPr bwMode="auto">
          <a:xfrm>
            <a:off x="584199" y="2163520"/>
            <a:ext cx="5223025" cy="3163223"/>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mj-lt"/>
              <a:cs typeface="Segoe UI" panose="020B0502040204020203" pitchFamily="34" charset="0"/>
            </a:endParaRPr>
          </a:p>
        </p:txBody>
      </p:sp>
      <p:sp>
        <p:nvSpPr>
          <p:cNvPr id="15" name="Rectangle 14">
            <a:extLst>
              <a:ext uri="{FF2B5EF4-FFF2-40B4-BE49-F238E27FC236}">
                <a16:creationId xmlns:a16="http://schemas.microsoft.com/office/drawing/2014/main" id="{9D41FE19-C155-D2F3-C946-A76FA2715041}"/>
              </a:ext>
              <a:ext uri="{C183D7F6-B498-43B3-948B-1728B52AA6E4}">
                <adec:decorative xmlns:adec="http://schemas.microsoft.com/office/drawing/2017/decorative" val="1"/>
              </a:ext>
            </a:extLst>
          </p:cNvPr>
          <p:cNvSpPr/>
          <p:nvPr/>
        </p:nvSpPr>
        <p:spPr bwMode="auto">
          <a:xfrm>
            <a:off x="6372775" y="2163520"/>
            <a:ext cx="5223025" cy="3163223"/>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mj-lt"/>
              <a:cs typeface="Segoe UI" panose="020B0502040204020203" pitchFamily="34" charset="0"/>
            </a:endParaRPr>
          </a:p>
        </p:txBody>
      </p:sp>
      <p:sp>
        <p:nvSpPr>
          <p:cNvPr id="6" name="Title 5">
            <a:extLst>
              <a:ext uri="{FF2B5EF4-FFF2-40B4-BE49-F238E27FC236}">
                <a16:creationId xmlns:a16="http://schemas.microsoft.com/office/drawing/2014/main" id="{6912282A-65F2-7CAB-DCE1-5B4CD3A27350}"/>
              </a:ext>
            </a:extLst>
          </p:cNvPr>
          <p:cNvSpPr>
            <a:spLocks noGrp="1"/>
          </p:cNvSpPr>
          <p:nvPr>
            <p:ph type="title"/>
          </p:nvPr>
        </p:nvSpPr>
        <p:spPr/>
        <p:txBody>
          <a:bodyPr/>
          <a:lstStyle/>
          <a:p>
            <a:r>
              <a:rPr lang="en-US"/>
              <a:t>Two Options for Creating a Desktop Flow</a:t>
            </a:r>
          </a:p>
        </p:txBody>
      </p:sp>
      <p:sp>
        <p:nvSpPr>
          <p:cNvPr id="7" name="Text Placeholder 6">
            <a:extLst>
              <a:ext uri="{FF2B5EF4-FFF2-40B4-BE49-F238E27FC236}">
                <a16:creationId xmlns:a16="http://schemas.microsoft.com/office/drawing/2014/main" id="{E2F2C164-C018-199C-9BC8-57730E0A5543}"/>
              </a:ext>
            </a:extLst>
          </p:cNvPr>
          <p:cNvSpPr>
            <a:spLocks noGrp="1"/>
          </p:cNvSpPr>
          <p:nvPr>
            <p:ph type="body" sz="quarter" idx="15"/>
          </p:nvPr>
        </p:nvSpPr>
        <p:spPr>
          <a:xfrm>
            <a:off x="586390" y="1591055"/>
            <a:ext cx="5187106" cy="249299"/>
          </a:xfrm>
        </p:spPr>
        <p:txBody>
          <a:bodyPr>
            <a:spAutoFit/>
          </a:bodyPr>
          <a:lstStyle/>
          <a:p>
            <a:pPr marL="0" indent="0" defTabSz="932472" fontAlgn="base">
              <a:lnSpc>
                <a:spcPct val="90000"/>
              </a:lnSpc>
              <a:spcBef>
                <a:spcPct val="0"/>
              </a:spcBef>
              <a:spcAft>
                <a:spcPct val="0"/>
              </a:spcAft>
              <a:buNone/>
            </a:pPr>
            <a:r>
              <a:rPr lang="en-US" sz="1800">
                <a:latin typeface="+mj-lt"/>
              </a:rPr>
              <a:t>make.PowerAutomate.com</a:t>
            </a:r>
          </a:p>
        </p:txBody>
      </p:sp>
      <p:pic>
        <p:nvPicPr>
          <p:cNvPr id="3" name="Picture 2" descr="Screenshot of the Power Automate flow builder with the desktop flows tab selected">
            <a:extLst>
              <a:ext uri="{FF2B5EF4-FFF2-40B4-BE49-F238E27FC236}">
                <a16:creationId xmlns:a16="http://schemas.microsoft.com/office/drawing/2014/main" id="{216FEC3E-20E0-C043-B5D4-CFFB5DB9BC3D}"/>
              </a:ext>
            </a:extLst>
          </p:cNvPr>
          <p:cNvPicPr>
            <a:picLocks/>
          </p:cNvPicPr>
          <p:nvPr/>
        </p:nvPicPr>
        <p:blipFill>
          <a:blip r:embed="rId3"/>
          <a:stretch>
            <a:fillRect/>
          </a:stretch>
        </p:blipFill>
        <p:spPr>
          <a:xfrm>
            <a:off x="651019" y="2348524"/>
            <a:ext cx="5089386" cy="2793214"/>
          </a:xfrm>
          <a:prstGeom prst="rect">
            <a:avLst/>
          </a:prstGeom>
          <a:ln w="6350">
            <a:solidFill>
              <a:schemeClr val="bg1">
                <a:lumMod val="75000"/>
              </a:schemeClr>
            </a:solidFill>
          </a:ln>
        </p:spPr>
      </p:pic>
      <p:sp>
        <p:nvSpPr>
          <p:cNvPr id="2" name="Text Placeholder 1">
            <a:extLst>
              <a:ext uri="{FF2B5EF4-FFF2-40B4-BE49-F238E27FC236}">
                <a16:creationId xmlns:a16="http://schemas.microsoft.com/office/drawing/2014/main" id="{CC326E7D-8132-0CAD-8B2E-0156D65AB80A}"/>
              </a:ext>
            </a:extLst>
          </p:cNvPr>
          <p:cNvSpPr>
            <a:spLocks noGrp="1"/>
          </p:cNvSpPr>
          <p:nvPr>
            <p:ph type="body" sz="quarter" idx="20"/>
          </p:nvPr>
        </p:nvSpPr>
        <p:spPr>
          <a:xfrm>
            <a:off x="6408694" y="1591056"/>
            <a:ext cx="5187106" cy="276999"/>
          </a:xfrm>
        </p:spPr>
        <p:txBody>
          <a:bodyPr>
            <a:spAutoFit/>
          </a:bodyPr>
          <a:lstStyle/>
          <a:p>
            <a:pPr marL="0" indent="0" defTabSz="932472" fontAlgn="base">
              <a:spcBef>
                <a:spcPct val="0"/>
              </a:spcBef>
              <a:spcAft>
                <a:spcPct val="0"/>
              </a:spcAft>
              <a:buNone/>
            </a:pPr>
            <a:r>
              <a:rPr lang="en-US" sz="1800">
                <a:latin typeface="+mj-lt"/>
              </a:rPr>
              <a:t>Power Automate for Desktop</a:t>
            </a:r>
          </a:p>
        </p:txBody>
      </p:sp>
      <p:pic>
        <p:nvPicPr>
          <p:cNvPr id="4" name="图片 11" descr="Screenshot of the Power Automate for desktop console.">
            <a:extLst>
              <a:ext uri="{FF2B5EF4-FFF2-40B4-BE49-F238E27FC236}">
                <a16:creationId xmlns:a16="http://schemas.microsoft.com/office/drawing/2014/main" id="{97DEE06A-1CE9-0F8C-794B-0DB5DBA28C61}"/>
              </a:ext>
            </a:extLst>
          </p:cNvPr>
          <p:cNvPicPr>
            <a:picLocks/>
          </p:cNvPicPr>
          <p:nvPr/>
        </p:nvPicPr>
        <p:blipFill>
          <a:blip r:embed="rId4"/>
          <a:stretch>
            <a:fillRect/>
          </a:stretch>
        </p:blipFill>
        <p:spPr>
          <a:xfrm>
            <a:off x="6439595" y="2348524"/>
            <a:ext cx="5089386" cy="2793214"/>
          </a:xfrm>
          <a:prstGeom prst="rect">
            <a:avLst/>
          </a:prstGeom>
          <a:ln>
            <a:noFill/>
          </a:ln>
        </p:spPr>
      </p:pic>
    </p:spTree>
    <p:extLst>
      <p:ext uri="{BB962C8B-B14F-4D97-AF65-F5344CB8AC3E}">
        <p14:creationId xmlns:p14="http://schemas.microsoft.com/office/powerpoint/2010/main" val="380884073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Test Selectors</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4012767"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Enables you to test a selector and ensure that your UI automation flows will run as expected</a:t>
            </a:r>
          </a:p>
          <a:p>
            <a:pPr marL="290513" indent="-290513">
              <a:spcBef>
                <a:spcPts val="1000"/>
              </a:spcBef>
              <a:spcAft>
                <a:spcPts val="600"/>
              </a:spcAft>
              <a:buFont typeface="Arial" panose="020B0604020202020204" pitchFamily="34" charset="0"/>
              <a:buChar char="•"/>
            </a:pPr>
            <a:r>
              <a:rPr lang="en-US" sz="2200"/>
              <a:t>You must ensure that the UI element is available on your computer</a:t>
            </a:r>
          </a:p>
        </p:txBody>
      </p:sp>
      <p:pic>
        <p:nvPicPr>
          <p:cNvPr id="6" name="Content Placeholder 4" descr="Screenshot of the UI element selectors with red rectangle around an icon indicating a successful test run">
            <a:extLst>
              <a:ext uri="{FF2B5EF4-FFF2-40B4-BE49-F238E27FC236}">
                <a16:creationId xmlns:a16="http://schemas.microsoft.com/office/drawing/2014/main" id="{285583E3-9F19-205A-5134-488C1A776BEE}"/>
              </a:ext>
            </a:extLst>
          </p:cNvPr>
          <p:cNvPicPr>
            <a:picLocks noGrp="1" noChangeAspect="1"/>
          </p:cNvPicPr>
          <p:nvPr>
            <p:ph type="pic" sz="quarter" idx="20"/>
          </p:nvPr>
        </p:nvPicPr>
        <p:blipFill rotWithShape="1">
          <a:blip r:embed="rId3"/>
          <a:srcRect l="-4910" t="-3493" r="-4910" b="-3493"/>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7718856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Window Handling and Element Interaction (1/2)</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4014218" cy="415498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latin typeface="+mj-lt"/>
              </a:rPr>
              <a:t>Window handling</a:t>
            </a:r>
          </a:p>
          <a:p>
            <a:pPr lvl="1">
              <a:lnSpc>
                <a:spcPct val="100000"/>
              </a:lnSpc>
              <a:spcBef>
                <a:spcPts val="600"/>
              </a:spcBef>
              <a:spcAft>
                <a:spcPts val="600"/>
              </a:spcAft>
            </a:pPr>
            <a:r>
              <a:rPr lang="en-US" sz="1800"/>
              <a:t>The windows sub group of actions is responsible for helping you interact with entire UI windows.</a:t>
            </a:r>
          </a:p>
          <a:p>
            <a:pPr marL="350838" lvl="1" indent="-214313">
              <a:lnSpc>
                <a:spcPct val="100000"/>
              </a:lnSpc>
              <a:spcBef>
                <a:spcPts val="600"/>
              </a:spcBef>
              <a:spcAft>
                <a:spcPts val="600"/>
              </a:spcAft>
              <a:buFont typeface="Arial" panose="020B0604020202020204" pitchFamily="34" charset="0"/>
              <a:buChar char="•"/>
            </a:pPr>
            <a:r>
              <a:rPr lang="en-US" sz="1800"/>
              <a:t>Use the </a:t>
            </a:r>
            <a:r>
              <a:rPr lang="en-US" sz="1800" b="1"/>
              <a:t>Focus Window </a:t>
            </a:r>
            <a:r>
              <a:rPr lang="en-US" sz="1800"/>
              <a:t>action to bring a window to the foreground.</a:t>
            </a:r>
          </a:p>
          <a:p>
            <a:pPr marL="746125" lvl="1" indent="-228600">
              <a:lnSpc>
                <a:spcPct val="100000"/>
              </a:lnSpc>
              <a:spcBef>
                <a:spcPts val="600"/>
              </a:spcBef>
              <a:spcAft>
                <a:spcPts val="0"/>
              </a:spcAft>
              <a:buFont typeface="Segoe UI" panose="020B0502040204020203" pitchFamily="34" charset="0"/>
              <a:buChar char="–"/>
            </a:pPr>
            <a:r>
              <a:rPr lang="en-US" sz="1600"/>
              <a:t>Identify the window by its UI element and then capture it</a:t>
            </a:r>
          </a:p>
          <a:p>
            <a:pPr marL="746125" lvl="1" indent="-228600">
              <a:lnSpc>
                <a:spcPct val="100000"/>
              </a:lnSpc>
              <a:spcBef>
                <a:spcPts val="600"/>
              </a:spcBef>
              <a:spcAft>
                <a:spcPts val="0"/>
              </a:spcAft>
              <a:buFont typeface="Segoe UI" panose="020B0502040204020203" pitchFamily="34" charset="0"/>
              <a:buChar char="–"/>
            </a:pPr>
            <a:r>
              <a:rPr lang="en-US" sz="1600"/>
              <a:t>Use an already captured window element</a:t>
            </a:r>
          </a:p>
          <a:p>
            <a:pPr marL="350838" lvl="1" indent="-214313">
              <a:lnSpc>
                <a:spcPct val="100000"/>
              </a:lnSpc>
              <a:spcBef>
                <a:spcPts val="600"/>
              </a:spcBef>
              <a:spcAft>
                <a:spcPts val="600"/>
              </a:spcAft>
              <a:buFont typeface="Arial" panose="020B0604020202020204" pitchFamily="34" charset="0"/>
              <a:buChar char="•"/>
            </a:pPr>
            <a:r>
              <a:rPr lang="en-US" sz="1800"/>
              <a:t>Similarly, you can add a </a:t>
            </a:r>
            <a:r>
              <a:rPr lang="en-US" sz="1800" b="1"/>
              <a:t>Set Window State</a:t>
            </a:r>
            <a:r>
              <a:rPr lang="en-US" sz="1800"/>
              <a:t> action to maximize the now focused application.</a:t>
            </a:r>
          </a:p>
        </p:txBody>
      </p:sp>
      <p:pic>
        <p:nvPicPr>
          <p:cNvPr id="7" name="Picture Placeholder 6" descr="Screenshot of the focus window action.">
            <a:extLst>
              <a:ext uri="{FF2B5EF4-FFF2-40B4-BE49-F238E27FC236}">
                <a16:creationId xmlns:a16="http://schemas.microsoft.com/office/drawing/2014/main" id="{67A226BF-7016-06A5-CDD5-C200318949C2}"/>
              </a:ext>
            </a:extLst>
          </p:cNvPr>
          <p:cNvPicPr>
            <a:picLocks noGrp="1" noChangeAspect="1"/>
          </p:cNvPicPr>
          <p:nvPr>
            <p:ph type="pic" sz="quarter" idx="20"/>
          </p:nvPr>
        </p:nvPicPr>
        <p:blipFill rotWithShape="1">
          <a:blip r:embed="rId3"/>
          <a:srcRect l="-38047" t="-3198" r="-38047" b="-3198"/>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61980140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Window Handling and Element Interaction (2/2)</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3755138" cy="364715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pPr>
            <a:r>
              <a:rPr lang="en-US" sz="2200">
                <a:latin typeface="+mj-lt"/>
              </a:rPr>
              <a:t>Element interaction</a:t>
            </a:r>
          </a:p>
          <a:p>
            <a:pPr marL="350838" lvl="1" indent="-214313">
              <a:lnSpc>
                <a:spcPct val="100000"/>
              </a:lnSpc>
              <a:spcBef>
                <a:spcPts val="600"/>
              </a:spcBef>
              <a:spcAft>
                <a:spcPts val="600"/>
              </a:spcAft>
              <a:buFont typeface="Arial" panose="020B0604020202020204" pitchFamily="34" charset="0"/>
              <a:buChar char="•"/>
            </a:pPr>
            <a:r>
              <a:rPr lang="en-US" sz="1800" b="1"/>
              <a:t>Click Element in Window </a:t>
            </a:r>
            <a:r>
              <a:rPr lang="en-US" altLang="zh-CN" sz="1800"/>
              <a:t>– </a:t>
            </a:r>
            <a:br>
              <a:rPr lang="en-US" altLang="zh-CN" sz="1800"/>
            </a:br>
            <a:r>
              <a:rPr lang="en-US" altLang="zh-CN" sz="1800"/>
              <a:t>To perform a mouse click on a UI element</a:t>
            </a:r>
          </a:p>
          <a:p>
            <a:pPr marL="350838" lvl="1" indent="-214313">
              <a:lnSpc>
                <a:spcPct val="100000"/>
              </a:lnSpc>
              <a:spcBef>
                <a:spcPts val="600"/>
              </a:spcBef>
              <a:spcAft>
                <a:spcPts val="600"/>
              </a:spcAft>
              <a:buFont typeface="Arial" panose="020B0604020202020204" pitchFamily="34" charset="0"/>
              <a:buChar char="•"/>
            </a:pPr>
            <a:r>
              <a:rPr lang="en-US" sz="1800" b="1"/>
              <a:t>P</a:t>
            </a:r>
            <a:r>
              <a:rPr lang="en-US" altLang="zh-CN" sz="1800" b="1"/>
              <a:t>opulate text field in window </a:t>
            </a:r>
            <a:r>
              <a:rPr lang="en-US" altLang="zh-CN" sz="1800"/>
              <a:t>– To edit the contents of a text field</a:t>
            </a:r>
          </a:p>
          <a:p>
            <a:pPr marL="350838" lvl="1" indent="-214313">
              <a:lnSpc>
                <a:spcPct val="100000"/>
              </a:lnSpc>
              <a:spcBef>
                <a:spcPts val="600"/>
              </a:spcBef>
              <a:spcAft>
                <a:spcPts val="600"/>
              </a:spcAft>
              <a:buFont typeface="Arial" panose="020B0604020202020204" pitchFamily="34" charset="0"/>
              <a:buChar char="•"/>
            </a:pPr>
            <a:r>
              <a:rPr lang="en-US" altLang="zh-CN" sz="1800" b="1"/>
              <a:t>Press Button in Window </a:t>
            </a:r>
            <a:r>
              <a:rPr lang="en-US" altLang="zh-CN" sz="1800"/>
              <a:t>– </a:t>
            </a:r>
            <a:br>
              <a:rPr lang="en-US" altLang="zh-CN" sz="1800"/>
            </a:br>
            <a:r>
              <a:rPr lang="en-US" sz="1800"/>
              <a:t>To save the changes, Select the Save button</a:t>
            </a:r>
          </a:p>
          <a:p>
            <a:pPr marL="350838" lvl="1" indent="-214313">
              <a:lnSpc>
                <a:spcPct val="100000"/>
              </a:lnSpc>
              <a:spcBef>
                <a:spcPts val="600"/>
              </a:spcBef>
              <a:spcAft>
                <a:spcPts val="600"/>
              </a:spcAft>
              <a:buFont typeface="Arial" panose="020B0604020202020204" pitchFamily="34" charset="0"/>
              <a:buChar char="•"/>
            </a:pPr>
            <a:r>
              <a:rPr lang="en-US" sz="1800" b="1"/>
              <a:t>Close Window </a:t>
            </a:r>
            <a:r>
              <a:rPr lang="en-US" sz="1800"/>
              <a:t>– </a:t>
            </a:r>
            <a:br>
              <a:rPr lang="en-US" sz="1800"/>
            </a:br>
            <a:r>
              <a:rPr lang="en-US" sz="1800"/>
              <a:t>To close the app</a:t>
            </a:r>
          </a:p>
        </p:txBody>
      </p:sp>
      <p:pic>
        <p:nvPicPr>
          <p:cNvPr id="8" name="Picture Placeholder 7" descr="Screenshot of the click UI element in window action.">
            <a:extLst>
              <a:ext uri="{FF2B5EF4-FFF2-40B4-BE49-F238E27FC236}">
                <a16:creationId xmlns:a16="http://schemas.microsoft.com/office/drawing/2014/main" id="{4537B4B0-9E22-5541-BE1A-C6CC2F4C3890}"/>
              </a:ext>
            </a:extLst>
          </p:cNvPr>
          <p:cNvPicPr>
            <a:picLocks noGrp="1" noChangeAspect="1"/>
          </p:cNvPicPr>
          <p:nvPr>
            <p:ph type="pic" sz="quarter" idx="20"/>
          </p:nvPr>
        </p:nvPicPr>
        <p:blipFill rotWithShape="1">
          <a:blip r:embed="rId3"/>
          <a:srcRect l="-3975" t="-2055" r="-3975" b="-205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4277603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1FCD-9BF2-5902-A0BC-A1A4E825D6EF}"/>
              </a:ext>
            </a:extLst>
          </p:cNvPr>
          <p:cNvSpPr>
            <a:spLocks noGrp="1"/>
          </p:cNvSpPr>
          <p:nvPr>
            <p:ph type="title"/>
          </p:nvPr>
        </p:nvSpPr>
        <p:spPr>
          <a:xfrm>
            <a:off x="588262" y="585216"/>
            <a:ext cx="11044938" cy="492443"/>
          </a:xfrm>
        </p:spPr>
        <p:txBody>
          <a:bodyPr/>
          <a:lstStyle/>
          <a:p>
            <a:r>
              <a:rPr lang="en-US"/>
              <a:t>Mouse and Keyboard Actions (1/2)</a:t>
            </a:r>
          </a:p>
        </p:txBody>
      </p:sp>
      <p:sp>
        <p:nvSpPr>
          <p:cNvPr id="7" name="TextBox 6">
            <a:extLst>
              <a:ext uri="{FF2B5EF4-FFF2-40B4-BE49-F238E27FC236}">
                <a16:creationId xmlns:a16="http://schemas.microsoft.com/office/drawing/2014/main" id="{4FE8B837-7F88-28FA-9466-AD4A98FCD98D}"/>
              </a:ext>
            </a:extLst>
          </p:cNvPr>
          <p:cNvSpPr txBox="1"/>
          <p:nvPr/>
        </p:nvSpPr>
        <p:spPr>
          <a:xfrm>
            <a:off x="588262" y="1581150"/>
            <a:ext cx="4085338" cy="4632037"/>
          </a:xfrm>
          <a:prstGeom prst="rect">
            <a:avLst/>
          </a:prstGeom>
          <a:noFill/>
        </p:spPr>
        <p:txBody>
          <a:bodyPr wrap="square" lIns="0" tIns="0" rIns="0" bIns="0">
            <a:spAutoFit/>
          </a:bodyPr>
          <a:lstStyle/>
          <a:p>
            <a:pPr>
              <a:spcBef>
                <a:spcPts val="600"/>
              </a:spcBef>
              <a:buSzPct val="90000"/>
            </a:pPr>
            <a:r>
              <a:rPr lang="en-US" altLang="zh-CN" sz="2200">
                <a:latin typeface="+mj-lt"/>
              </a:rPr>
              <a:t>Mouse actions</a:t>
            </a:r>
          </a:p>
          <a:p>
            <a:pPr marL="350838" indent="-214313">
              <a:spcBef>
                <a:spcPts val="600"/>
              </a:spcBef>
              <a:spcAft>
                <a:spcPts val="600"/>
              </a:spcAft>
              <a:buSzPct val="90000"/>
              <a:buFont typeface="Arial" panose="020B0604020202020204" pitchFamily="34" charset="0"/>
              <a:buChar char="•"/>
            </a:pPr>
            <a:r>
              <a:rPr lang="en-US" altLang="zh-CN" sz="1800" b="1">
                <a:latin typeface="+mn-lt"/>
              </a:rPr>
              <a:t>Get Mouse Position </a:t>
            </a:r>
            <a:r>
              <a:rPr lang="en-US" altLang="zh-CN" sz="1800">
                <a:latin typeface="+mn-lt"/>
              </a:rPr>
              <a:t>– To locate the current position of the cursor and retrieve its coordinates</a:t>
            </a:r>
          </a:p>
          <a:p>
            <a:pPr marL="350838" indent="-214313">
              <a:spcBef>
                <a:spcPts val="600"/>
              </a:spcBef>
              <a:spcAft>
                <a:spcPts val="600"/>
              </a:spcAft>
              <a:buSzPct val="90000"/>
              <a:buFont typeface="Arial" panose="020B0604020202020204" pitchFamily="34" charset="0"/>
              <a:buChar char="•"/>
            </a:pPr>
            <a:r>
              <a:rPr lang="en-US" altLang="zh-CN" sz="1800" b="1">
                <a:latin typeface="+mn-lt"/>
              </a:rPr>
              <a:t>Move Mouse </a:t>
            </a:r>
            <a:r>
              <a:rPr lang="en-US" altLang="zh-CN" sz="1800">
                <a:latin typeface="+mn-lt"/>
              </a:rPr>
              <a:t>– To move the mouse to a specified position</a:t>
            </a:r>
          </a:p>
          <a:p>
            <a:pPr marL="350838" indent="-214313">
              <a:spcBef>
                <a:spcPts val="600"/>
              </a:spcBef>
              <a:spcAft>
                <a:spcPts val="600"/>
              </a:spcAft>
              <a:buSzPct val="90000"/>
              <a:buFont typeface="Arial" panose="020B0604020202020204" pitchFamily="34" charset="0"/>
              <a:buChar char="•"/>
            </a:pPr>
            <a:r>
              <a:rPr lang="en-US" altLang="zh-CN" sz="1800" b="1">
                <a:latin typeface="+mn-lt"/>
              </a:rPr>
              <a:t>Move Mouse to Image </a:t>
            </a:r>
            <a:r>
              <a:rPr lang="en-US" altLang="zh-CN" sz="1800">
                <a:latin typeface="+mn-lt"/>
              </a:rPr>
              <a:t>– Specify an image on the screen to move the cursor to</a:t>
            </a:r>
          </a:p>
          <a:p>
            <a:pPr marL="350838" indent="-214313">
              <a:spcBef>
                <a:spcPts val="600"/>
              </a:spcBef>
              <a:spcAft>
                <a:spcPts val="600"/>
              </a:spcAft>
              <a:buSzPct val="90000"/>
              <a:buFont typeface="Arial" panose="020B0604020202020204" pitchFamily="34" charset="0"/>
              <a:buChar char="•"/>
            </a:pPr>
            <a:r>
              <a:rPr lang="en-US" altLang="zh-CN" sz="1800" b="1">
                <a:latin typeface="+mn-lt"/>
              </a:rPr>
              <a:t>Move Mouse to Text </a:t>
            </a:r>
            <a:r>
              <a:rPr lang="en-US" altLang="zh-CN" sz="1800">
                <a:latin typeface="+mn-lt"/>
              </a:rPr>
              <a:t>– Specify a string of text on the screen to move the cursor to</a:t>
            </a:r>
          </a:p>
          <a:p>
            <a:pPr marL="350838" indent="-214313">
              <a:spcBef>
                <a:spcPts val="600"/>
              </a:spcBef>
              <a:spcAft>
                <a:spcPts val="600"/>
              </a:spcAft>
              <a:buSzPct val="90000"/>
              <a:buFont typeface="Arial" panose="020B0604020202020204" pitchFamily="34" charset="0"/>
              <a:buChar char="•"/>
            </a:pPr>
            <a:r>
              <a:rPr lang="en-US" sz="1800" b="1">
                <a:latin typeface="+mn-lt"/>
              </a:rPr>
              <a:t>Send Mouse Click </a:t>
            </a:r>
            <a:r>
              <a:rPr lang="en-US" sz="1800">
                <a:latin typeface="+mn-lt"/>
              </a:rPr>
              <a:t>– To simulate mouse click(s)</a:t>
            </a:r>
          </a:p>
        </p:txBody>
      </p:sp>
      <p:pic>
        <p:nvPicPr>
          <p:cNvPr id="9" name="图片 33" descr="Screenshot of the move mouse action properties dialog.">
            <a:extLst>
              <a:ext uri="{FF2B5EF4-FFF2-40B4-BE49-F238E27FC236}">
                <a16:creationId xmlns:a16="http://schemas.microsoft.com/office/drawing/2014/main" id="{B4F7FBEF-DE56-CD85-A272-C32FE1C2C168}"/>
              </a:ext>
            </a:extLst>
          </p:cNvPr>
          <p:cNvPicPr>
            <a:picLocks noGrp="1"/>
          </p:cNvPicPr>
          <p:nvPr>
            <p:ph type="pic" sz="quarter" idx="20"/>
          </p:nvPr>
        </p:nvPicPr>
        <p:blipFill rotWithShape="1">
          <a:blip r:embed="rId3"/>
          <a:srcRect l="-15886" t="-2700" r="-15886" b="-270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62805479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1FCD-9BF2-5902-A0BC-A1A4E825D6EF}"/>
              </a:ext>
            </a:extLst>
          </p:cNvPr>
          <p:cNvSpPr>
            <a:spLocks noGrp="1"/>
          </p:cNvSpPr>
          <p:nvPr>
            <p:ph type="title"/>
          </p:nvPr>
        </p:nvSpPr>
        <p:spPr>
          <a:xfrm>
            <a:off x="588262" y="585216"/>
            <a:ext cx="11044938" cy="492443"/>
          </a:xfrm>
        </p:spPr>
        <p:txBody>
          <a:bodyPr/>
          <a:lstStyle/>
          <a:p>
            <a:r>
              <a:rPr lang="en-US" altLang="zh-CN"/>
              <a:t>Mouse and Keyboard Actions (2/2)</a:t>
            </a:r>
            <a:endParaRPr lang="en-US"/>
          </a:p>
        </p:txBody>
      </p:sp>
      <p:sp>
        <p:nvSpPr>
          <p:cNvPr id="7" name="TextBox 6">
            <a:extLst>
              <a:ext uri="{FF2B5EF4-FFF2-40B4-BE49-F238E27FC236}">
                <a16:creationId xmlns:a16="http://schemas.microsoft.com/office/drawing/2014/main" id="{4FE8B837-7F88-28FA-9466-AD4A98FCD98D}"/>
              </a:ext>
            </a:extLst>
          </p:cNvPr>
          <p:cNvSpPr txBox="1"/>
          <p:nvPr/>
        </p:nvSpPr>
        <p:spPr>
          <a:xfrm>
            <a:off x="588262" y="1581150"/>
            <a:ext cx="4085338" cy="4555093"/>
          </a:xfrm>
          <a:prstGeom prst="rect">
            <a:avLst/>
          </a:prstGeom>
          <a:noFill/>
        </p:spPr>
        <p:txBody>
          <a:bodyPr wrap="square" lIns="0" tIns="0" rIns="0" bIns="0">
            <a:spAutoFit/>
          </a:bodyPr>
          <a:lstStyle/>
          <a:p>
            <a:pPr>
              <a:spcBef>
                <a:spcPts val="600"/>
              </a:spcBef>
              <a:buSzPct val="90000"/>
            </a:pPr>
            <a:r>
              <a:rPr lang="en-US" altLang="zh-CN" sz="2200">
                <a:latin typeface="+mj-lt"/>
              </a:rPr>
              <a:t>Keyboard actions</a:t>
            </a:r>
          </a:p>
          <a:p>
            <a:pPr marL="350838" indent="-214313">
              <a:spcBef>
                <a:spcPts val="600"/>
              </a:spcBef>
              <a:spcAft>
                <a:spcPts val="600"/>
              </a:spcAft>
              <a:buSzPct val="90000"/>
              <a:buFont typeface="Arial" panose="020B0604020202020204" pitchFamily="34" charset="0"/>
              <a:buChar char="•"/>
            </a:pPr>
            <a:r>
              <a:rPr lang="en-US" altLang="zh-CN" sz="1800" b="1"/>
              <a:t>Send Keys </a:t>
            </a:r>
            <a:r>
              <a:rPr lang="en-US" altLang="zh-CN" sz="1800"/>
              <a:t>–</a:t>
            </a:r>
            <a:r>
              <a:rPr lang="en-US" altLang="zh-CN" sz="1800" b="1"/>
              <a:t> </a:t>
            </a:r>
            <a:r>
              <a:rPr lang="en-US" altLang="zh-CN" sz="1800"/>
              <a:t>Simulate using the physical keyboard to enter text or other key commands with the Send Keys action</a:t>
            </a:r>
          </a:p>
          <a:p>
            <a:pPr marL="350838" indent="-214313">
              <a:spcBef>
                <a:spcPts val="600"/>
              </a:spcBef>
              <a:spcAft>
                <a:spcPts val="600"/>
              </a:spcAft>
              <a:buSzPct val="90000"/>
              <a:buFont typeface="Arial" panose="020B0604020202020204" pitchFamily="34" charset="0"/>
              <a:buChar char="•"/>
            </a:pPr>
            <a:r>
              <a:rPr lang="en-US" sz="1800" b="1"/>
              <a:t>Press/Release Key </a:t>
            </a:r>
            <a:r>
              <a:rPr lang="en-US" altLang="zh-CN" sz="1800"/>
              <a:t>– </a:t>
            </a:r>
            <a:r>
              <a:rPr lang="en-US" sz="1800"/>
              <a:t>Combine mouse and keyboard actions to perform more advanced gestures, such as </a:t>
            </a:r>
            <a:r>
              <a:rPr lang="en-US" sz="1800" err="1"/>
              <a:t>Control+click</a:t>
            </a:r>
            <a:r>
              <a:rPr lang="en-US" sz="1800"/>
              <a:t> or </a:t>
            </a:r>
            <a:r>
              <a:rPr lang="en-US" sz="1800" err="1"/>
              <a:t>Shift+click</a:t>
            </a:r>
            <a:endParaRPr lang="en-US" sz="1800"/>
          </a:p>
          <a:p>
            <a:pPr marL="350838" indent="-214313">
              <a:spcBef>
                <a:spcPts val="600"/>
              </a:spcBef>
              <a:spcAft>
                <a:spcPts val="600"/>
              </a:spcAft>
              <a:buSzPct val="90000"/>
              <a:buFont typeface="Arial" panose="020B0604020202020204" pitchFamily="34" charset="0"/>
              <a:buChar char="•"/>
            </a:pPr>
            <a:r>
              <a:rPr lang="en-US" sz="1800" b="1"/>
              <a:t>Set Key State </a:t>
            </a:r>
            <a:r>
              <a:rPr lang="en-US" altLang="zh-CN" sz="1800"/>
              <a:t>– </a:t>
            </a:r>
            <a:r>
              <a:rPr lang="en-US" sz="1800"/>
              <a:t>To enable or disable Caps Lock, Num Lock and Scroll Lock</a:t>
            </a:r>
          </a:p>
          <a:p>
            <a:pPr marL="350838" indent="-214313">
              <a:spcBef>
                <a:spcPts val="600"/>
              </a:spcBef>
              <a:spcAft>
                <a:spcPts val="600"/>
              </a:spcAft>
              <a:buSzPct val="90000"/>
              <a:buFont typeface="Arial" panose="020B0604020202020204" pitchFamily="34" charset="0"/>
              <a:buChar char="•"/>
            </a:pPr>
            <a:r>
              <a:rPr lang="en-US" sz="1800" b="1"/>
              <a:t>Block Input </a:t>
            </a:r>
            <a:r>
              <a:rPr lang="en-US" altLang="zh-CN" sz="1800"/>
              <a:t>–</a:t>
            </a:r>
            <a:r>
              <a:rPr lang="en-US" altLang="zh-CN" sz="1800" b="1"/>
              <a:t> </a:t>
            </a:r>
            <a:r>
              <a:rPr lang="en-US" sz="1800"/>
              <a:t>To ignore mouse or keyboard input from the user while the flow is running</a:t>
            </a:r>
          </a:p>
        </p:txBody>
      </p:sp>
      <p:pic>
        <p:nvPicPr>
          <p:cNvPr id="8" name="图片 33" descr="Screenshot of the send keys action properties dialog.">
            <a:extLst>
              <a:ext uri="{FF2B5EF4-FFF2-40B4-BE49-F238E27FC236}">
                <a16:creationId xmlns:a16="http://schemas.microsoft.com/office/drawing/2014/main" id="{A2C71324-5155-33AE-09C0-BA4E2B5714FD}"/>
              </a:ext>
            </a:extLst>
          </p:cNvPr>
          <p:cNvPicPr>
            <a:picLocks noGrp="1" noChangeAspect="1"/>
          </p:cNvPicPr>
          <p:nvPr>
            <p:ph type="pic" sz="quarter" idx="20"/>
          </p:nvPr>
        </p:nvPicPr>
        <p:blipFill rotWithShape="1">
          <a:blip r:embed="rId3"/>
          <a:srcRect l="-25370" t="-3524" r="-25370" b="-352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13565367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1" y="585216"/>
            <a:ext cx="11137573" cy="984885"/>
          </a:xfrm>
        </p:spPr>
        <p:txBody>
          <a:bodyPr/>
          <a:lstStyle/>
          <a:p>
            <a:r>
              <a:rPr lang="en-US"/>
              <a:t>Exercise: Use the Recorder to Automate Desktop Applications</a:t>
            </a:r>
          </a:p>
        </p:txBody>
      </p:sp>
      <p:sp>
        <p:nvSpPr>
          <p:cNvPr id="5" name="Text Placeholder 4">
            <a:extLst>
              <a:ext uri="{FF2B5EF4-FFF2-40B4-BE49-F238E27FC236}">
                <a16:creationId xmlns:a16="http://schemas.microsoft.com/office/drawing/2014/main" id="{8EF35936-4BB5-12A4-4A39-C3BC16C187C3}"/>
              </a:ext>
            </a:extLst>
          </p:cNvPr>
          <p:cNvSpPr>
            <a:spLocks noGrp="1"/>
          </p:cNvSpPr>
          <p:nvPr>
            <p:ph type="body" sz="quarter" idx="34"/>
          </p:nvPr>
        </p:nvSpPr>
        <p:spPr>
          <a:xfrm>
            <a:off x="588963" y="2541588"/>
            <a:ext cx="2232614" cy="3046988"/>
          </a:xfrm>
        </p:spPr>
        <p:txBody>
          <a:bodyPr wrap="square">
            <a:spAutoFit/>
          </a:bodyPr>
          <a:lstStyle/>
          <a:p>
            <a:r>
              <a:rPr lang="en-US" sz="2200">
                <a:latin typeface="+mn-lt"/>
              </a:rPr>
              <a:t>In this exercise, you’ll automate a desktop-related task to get a better grasp of the recorder’s functionality in desktop automation.</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200"/>
              </a:spcAft>
            </a:pPr>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endParaRPr lang="en-US" sz="2200">
              <a:solidFill>
                <a:srgbClr val="0078D4"/>
              </a:solidFill>
            </a:endParaRPr>
          </a:p>
        </p:txBody>
      </p:sp>
      <p:sp>
        <p:nvSpPr>
          <p:cNvPr id="3" name="TextBox 2">
            <a:extLst>
              <a:ext uri="{FF2B5EF4-FFF2-40B4-BE49-F238E27FC236}">
                <a16:creationId xmlns:a16="http://schemas.microsoft.com/office/drawing/2014/main" id="{5C349322-0E5F-6C76-66F3-87D82D9D1717}"/>
              </a:ext>
            </a:extLst>
          </p:cNvPr>
          <p:cNvSpPr txBox="1"/>
          <p:nvPr/>
        </p:nvSpPr>
        <p:spPr>
          <a:xfrm>
            <a:off x="4356037"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extLst>
              <p:ext uri="{D42A27DB-BD31-4B8C-83A1-F6EECF244321}">
                <p14:modId xmlns:p14="http://schemas.microsoft.com/office/powerpoint/2010/main" val="233791529"/>
              </p:ext>
            </p:extLst>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817918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Module 3 – Summary</a:t>
            </a:r>
          </a:p>
        </p:txBody>
      </p:sp>
      <p:sp>
        <p:nvSpPr>
          <p:cNvPr id="8" name="Text Placeholder 7">
            <a:extLst>
              <a:ext uri="{FF2B5EF4-FFF2-40B4-BE49-F238E27FC236}">
                <a16:creationId xmlns:a16="http://schemas.microsoft.com/office/drawing/2014/main" id="{4ACC25C6-446D-14E9-9962-A3A55FAFDB25}"/>
              </a:ext>
            </a:extLst>
          </p:cNvPr>
          <p:cNvSpPr>
            <a:spLocks noGrp="1"/>
          </p:cNvSpPr>
          <p:nvPr>
            <p:ph type="body" sz="quarter" idx="35"/>
          </p:nvPr>
        </p:nvSpPr>
        <p:spPr>
          <a:xfrm>
            <a:off x="4358229" y="1926472"/>
            <a:ext cx="6904857" cy="2246769"/>
          </a:xfrm>
        </p:spPr>
        <p:txBody>
          <a:bodyPr/>
          <a:lstStyle/>
          <a:p>
            <a:pPr marL="231775" lvl="1" indent="-231775">
              <a:spcBef>
                <a:spcPts val="0"/>
              </a:spcBef>
              <a:spcAft>
                <a:spcPts val="1200"/>
              </a:spcAft>
            </a:pPr>
            <a:r>
              <a:rPr lang="en-US" altLang="zh-CN" sz="1800">
                <a:cs typeface="Segoe UI" panose="020B0502040204020203" pitchFamily="34" charset="0"/>
              </a:rPr>
              <a:t>Power Automate for desktop uses UI elements to interact with local application UIs and windows.</a:t>
            </a:r>
          </a:p>
          <a:p>
            <a:pPr marL="231775" lvl="1" indent="-231775">
              <a:spcBef>
                <a:spcPts val="0"/>
              </a:spcBef>
              <a:spcAft>
                <a:spcPts val="1200"/>
              </a:spcAft>
            </a:pPr>
            <a:r>
              <a:rPr lang="en-US" altLang="zh-CN" sz="1800">
                <a:cs typeface="Segoe UI" panose="020B0502040204020203" pitchFamily="34" charset="0"/>
              </a:rPr>
              <a:t>UI elements can be added from the flow designer’s UI elements tab, or directly from a relevant action’s properties; they can then be used as input in UI/Windows actions.</a:t>
            </a:r>
          </a:p>
          <a:p>
            <a:pPr marL="231775" lvl="1" indent="-231775">
              <a:spcBef>
                <a:spcPts val="0"/>
              </a:spcBef>
              <a:spcAft>
                <a:spcPts val="1200"/>
              </a:spcAft>
            </a:pPr>
            <a:r>
              <a:rPr lang="en-US" altLang="zh-CN" sz="1800">
                <a:cs typeface="Segoe UI" panose="020B0502040204020203" pitchFamily="34" charset="0"/>
              </a:rPr>
              <a:t>UI/Windows actions interact with entire windows or elements within them.</a:t>
            </a:r>
          </a:p>
        </p:txBody>
      </p:sp>
    </p:spTree>
    <p:extLst>
      <p:ext uri="{BB962C8B-B14F-4D97-AF65-F5344CB8AC3E}">
        <p14:creationId xmlns:p14="http://schemas.microsoft.com/office/powerpoint/2010/main" val="23563065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62D15-4769-64BE-417F-2D6DEACBBA98}"/>
              </a:ext>
            </a:extLst>
          </p:cNvPr>
          <p:cNvSpPr>
            <a:spLocks noGrp="1"/>
          </p:cNvSpPr>
          <p:nvPr>
            <p:ph type="title"/>
          </p:nvPr>
        </p:nvSpPr>
        <p:spPr>
          <a:xfrm>
            <a:off x="569911" y="2769057"/>
            <a:ext cx="5526089" cy="1231106"/>
          </a:xfrm>
        </p:spPr>
        <p:txBody>
          <a:bodyPr/>
          <a:lstStyle/>
          <a:p>
            <a:r>
              <a:rPr lang="en-US"/>
              <a:t>Module 4:Automating Web Applications</a:t>
            </a:r>
          </a:p>
        </p:txBody>
      </p:sp>
    </p:spTree>
    <p:extLst>
      <p:ext uri="{BB962C8B-B14F-4D97-AF65-F5344CB8AC3E}">
        <p14:creationId xmlns:p14="http://schemas.microsoft.com/office/powerpoint/2010/main" val="119187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a:t>
            </a:r>
            <a:r>
              <a:rPr lang="en-US" dirty="0"/>
              <a:t>4</a:t>
            </a:r>
            <a:r>
              <a:rPr lang="en-US"/>
              <a:t> – Introduction </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0525583" cy="1431161"/>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Web applications are unquestionably an integral part of the technological infrastructure of most companies.</a:t>
            </a:r>
          </a:p>
          <a:p>
            <a:r>
              <a:rPr lang="en-US" sz="2200" spc="0">
                <a:latin typeface="+mn-lt"/>
              </a:rPr>
              <a:t>To provide automation solutions for these applications, Power Automate for desktop supports all major browsers through its browser automation actions.</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939825"/>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3413180"/>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39" name="TextBox 38">
            <a:extLst>
              <a:ext uri="{FF2B5EF4-FFF2-40B4-BE49-F238E27FC236}">
                <a16:creationId xmlns:a16="http://schemas.microsoft.com/office/drawing/2014/main" id="{E9132288-0425-A94E-42F5-3597E163D7A4}"/>
              </a:ext>
            </a:extLst>
          </p:cNvPr>
          <p:cNvSpPr txBox="1">
            <a:spLocks/>
          </p:cNvSpPr>
          <p:nvPr/>
        </p:nvSpPr>
        <p:spPr>
          <a:xfrm>
            <a:off x="1325879" y="3552049"/>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Learn how to configure browser automation actions.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4138641"/>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41" name="TextBox 40">
            <a:extLst>
              <a:ext uri="{FF2B5EF4-FFF2-40B4-BE49-F238E27FC236}">
                <a16:creationId xmlns:a16="http://schemas.microsoft.com/office/drawing/2014/main" id="{E2EEE781-078E-3E00-1040-5717DFC5B5E0}"/>
              </a:ext>
            </a:extLst>
          </p:cNvPr>
          <p:cNvSpPr txBox="1">
            <a:spLocks/>
          </p:cNvSpPr>
          <p:nvPr/>
        </p:nvSpPr>
        <p:spPr>
          <a:xfrm>
            <a:off x="1325879" y="4277510"/>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Learn how to extract data from web pages.</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262" y="4864102"/>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3" name="TextBox 2">
            <a:extLst>
              <a:ext uri="{FF2B5EF4-FFF2-40B4-BE49-F238E27FC236}">
                <a16:creationId xmlns:a16="http://schemas.microsoft.com/office/drawing/2014/main" id="{4287099D-49B8-CDE2-851A-1E9FDB63D2D4}"/>
              </a:ext>
            </a:extLst>
          </p:cNvPr>
          <p:cNvSpPr txBox="1">
            <a:spLocks/>
          </p:cNvSpPr>
          <p:nvPr/>
        </p:nvSpPr>
        <p:spPr>
          <a:xfrm>
            <a:off x="1325879" y="5002971"/>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Create a flow that extracts gainer stocks from the MSN website.</a:t>
            </a:r>
          </a:p>
        </p:txBody>
      </p:sp>
    </p:spTree>
    <p:extLst>
      <p:ext uri="{BB962C8B-B14F-4D97-AF65-F5344CB8AC3E}">
        <p14:creationId xmlns:p14="http://schemas.microsoft.com/office/powerpoint/2010/main" val="251550884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1FCD-9BF2-5902-A0BC-A1A4E825D6EF}"/>
              </a:ext>
            </a:extLst>
          </p:cNvPr>
          <p:cNvSpPr>
            <a:spLocks noGrp="1"/>
          </p:cNvSpPr>
          <p:nvPr>
            <p:ph type="title"/>
          </p:nvPr>
        </p:nvSpPr>
        <p:spPr>
          <a:xfrm>
            <a:off x="588262" y="585216"/>
            <a:ext cx="11044938" cy="492443"/>
          </a:xfrm>
        </p:spPr>
        <p:txBody>
          <a:bodyPr/>
          <a:lstStyle/>
          <a:p>
            <a:r>
              <a:rPr lang="en-US"/>
              <a:t>Launch, Close, and Handle Browsers</a:t>
            </a:r>
          </a:p>
        </p:txBody>
      </p:sp>
      <p:sp>
        <p:nvSpPr>
          <p:cNvPr id="7" name="TextBox 6">
            <a:extLst>
              <a:ext uri="{FF2B5EF4-FFF2-40B4-BE49-F238E27FC236}">
                <a16:creationId xmlns:a16="http://schemas.microsoft.com/office/drawing/2014/main" id="{4FE8B837-7F88-28FA-9466-AD4A98FCD98D}"/>
              </a:ext>
            </a:extLst>
          </p:cNvPr>
          <p:cNvSpPr txBox="1"/>
          <p:nvPr/>
        </p:nvSpPr>
        <p:spPr>
          <a:xfrm>
            <a:off x="588262" y="1581150"/>
            <a:ext cx="4085338" cy="1856919"/>
          </a:xfrm>
          <a:prstGeom prst="rect">
            <a:avLst/>
          </a:prstGeom>
          <a:noFill/>
        </p:spPr>
        <p:txBody>
          <a:bodyPr wrap="square" lIns="0" tIns="0" rIns="0" bIns="0">
            <a:spAutoFit/>
          </a:bodyPr>
          <a:lstStyle/>
          <a:p>
            <a:pPr>
              <a:spcBef>
                <a:spcPts val="600"/>
              </a:spcBef>
              <a:buSzPct val="90000"/>
            </a:pPr>
            <a:r>
              <a:rPr lang="en-US" sz="2200" dirty="0">
                <a:latin typeface="+mj-lt"/>
              </a:rPr>
              <a:t>Launching actions</a:t>
            </a:r>
          </a:p>
          <a:p>
            <a:pPr marL="350838" lvl="1" indent="-214313">
              <a:spcBef>
                <a:spcPts val="600"/>
              </a:spcBef>
              <a:spcAft>
                <a:spcPts val="200"/>
              </a:spcAft>
              <a:buSzPct val="90000"/>
              <a:buFont typeface="Arial" panose="020B0604020202020204" pitchFamily="34" charset="0"/>
              <a:buChar char="•"/>
            </a:pPr>
            <a:r>
              <a:rPr lang="en-US" sz="1800" dirty="0"/>
              <a:t>Launch new Edge</a:t>
            </a:r>
          </a:p>
          <a:p>
            <a:pPr marL="350838" lvl="1" indent="-214313">
              <a:spcBef>
                <a:spcPts val="600"/>
              </a:spcBef>
              <a:spcAft>
                <a:spcPts val="200"/>
              </a:spcAft>
              <a:buSzPct val="90000"/>
              <a:buFont typeface="Arial" panose="020B0604020202020204" pitchFamily="34" charset="0"/>
              <a:buChar char="•"/>
            </a:pPr>
            <a:r>
              <a:rPr lang="en-US" sz="1800" dirty="0"/>
              <a:t>Launch new Internet Explorer</a:t>
            </a:r>
          </a:p>
          <a:p>
            <a:pPr marL="350838" lvl="1" indent="-214313">
              <a:spcBef>
                <a:spcPts val="600"/>
              </a:spcBef>
              <a:spcAft>
                <a:spcPts val="200"/>
              </a:spcAft>
              <a:buSzPct val="90000"/>
              <a:buFont typeface="Arial" panose="020B0604020202020204" pitchFamily="34" charset="0"/>
              <a:buChar char="•"/>
            </a:pPr>
            <a:r>
              <a:rPr lang="en-US" sz="1800" dirty="0"/>
              <a:t>Launch new Chrome</a:t>
            </a:r>
          </a:p>
          <a:p>
            <a:pPr marL="350838" lvl="1" indent="-214313">
              <a:spcBef>
                <a:spcPts val="600"/>
              </a:spcBef>
              <a:spcAft>
                <a:spcPts val="200"/>
              </a:spcAft>
              <a:buSzPct val="90000"/>
              <a:buFont typeface="Arial" panose="020B0604020202020204" pitchFamily="34" charset="0"/>
              <a:buChar char="•"/>
            </a:pPr>
            <a:r>
              <a:rPr lang="en-US" sz="1800" dirty="0"/>
              <a:t>Launch new Firefox</a:t>
            </a:r>
          </a:p>
        </p:txBody>
      </p:sp>
      <p:sp>
        <p:nvSpPr>
          <p:cNvPr id="4" name="TextBox 3">
            <a:extLst>
              <a:ext uri="{FF2B5EF4-FFF2-40B4-BE49-F238E27FC236}">
                <a16:creationId xmlns:a16="http://schemas.microsoft.com/office/drawing/2014/main" id="{61C04F30-7A2D-836E-3F36-1C56EEF106E9}"/>
              </a:ext>
            </a:extLst>
          </p:cNvPr>
          <p:cNvSpPr txBox="1"/>
          <p:nvPr/>
        </p:nvSpPr>
        <p:spPr>
          <a:xfrm>
            <a:off x="588262" y="3796506"/>
            <a:ext cx="4085338" cy="1477328"/>
          </a:xfrm>
          <a:prstGeom prst="rect">
            <a:avLst/>
          </a:prstGeom>
          <a:noFill/>
        </p:spPr>
        <p:txBody>
          <a:bodyPr wrap="square" lIns="0" tIns="0" rIns="0" bIns="0">
            <a:spAutoFit/>
          </a:bodyPr>
          <a:lstStyle/>
          <a:p>
            <a:pPr>
              <a:spcBef>
                <a:spcPts val="600"/>
              </a:spcBef>
              <a:buSzPct val="90000"/>
            </a:pPr>
            <a:r>
              <a:rPr lang="en-US" sz="2200">
                <a:latin typeface="+mj-lt"/>
              </a:rPr>
              <a:t>O</a:t>
            </a:r>
            <a:r>
              <a:rPr lang="en-US" altLang="zh-CN" sz="2200">
                <a:latin typeface="+mj-lt"/>
              </a:rPr>
              <a:t>ther actions</a:t>
            </a:r>
            <a:r>
              <a:rPr lang="en-US" sz="2200">
                <a:latin typeface="+mj-lt"/>
              </a:rPr>
              <a:t> </a:t>
            </a:r>
          </a:p>
          <a:p>
            <a:pPr marL="350838" lvl="1" indent="-214313">
              <a:spcBef>
                <a:spcPts val="600"/>
              </a:spcBef>
              <a:spcAft>
                <a:spcPts val="200"/>
              </a:spcAft>
              <a:buSzPct val="90000"/>
              <a:buFont typeface="Arial" panose="020B0604020202020204" pitchFamily="34" charset="0"/>
              <a:buChar char="•"/>
            </a:pPr>
            <a:r>
              <a:rPr lang="en-US" sz="1800"/>
              <a:t>Close web browser</a:t>
            </a:r>
          </a:p>
          <a:p>
            <a:pPr marL="350838" lvl="1" indent="-214313">
              <a:spcBef>
                <a:spcPts val="600"/>
              </a:spcBef>
              <a:spcAft>
                <a:spcPts val="200"/>
              </a:spcAft>
              <a:buSzPct val="90000"/>
              <a:buFont typeface="Arial" panose="020B0604020202020204" pitchFamily="34" charset="0"/>
              <a:buChar char="•"/>
            </a:pPr>
            <a:r>
              <a:rPr lang="en-US" sz="1800"/>
              <a:t>Go to web page</a:t>
            </a:r>
          </a:p>
          <a:p>
            <a:pPr marL="350838" lvl="1" indent="-214313">
              <a:spcBef>
                <a:spcPts val="600"/>
              </a:spcBef>
              <a:spcAft>
                <a:spcPts val="200"/>
              </a:spcAft>
              <a:buSzPct val="90000"/>
              <a:buFont typeface="Arial" panose="020B0604020202020204" pitchFamily="34" charset="0"/>
              <a:buChar char="•"/>
            </a:pPr>
            <a:r>
              <a:rPr lang="en-US" sz="1800"/>
              <a:t>Create new tab</a:t>
            </a:r>
          </a:p>
        </p:txBody>
      </p:sp>
      <p:pic>
        <p:nvPicPr>
          <p:cNvPr id="9" name="Picture Placeholder 8" descr="Screenshot of the launch new Edge action.">
            <a:extLst>
              <a:ext uri="{FF2B5EF4-FFF2-40B4-BE49-F238E27FC236}">
                <a16:creationId xmlns:a16="http://schemas.microsoft.com/office/drawing/2014/main" id="{9D93090C-2275-1B39-24DE-EAE7E68F6368}"/>
              </a:ext>
            </a:extLst>
          </p:cNvPr>
          <p:cNvPicPr>
            <a:picLocks noGrp="1"/>
          </p:cNvPicPr>
          <p:nvPr>
            <p:ph type="pic" sz="quarter" idx="20"/>
          </p:nvPr>
        </p:nvPicPr>
        <p:blipFill rotWithShape="1">
          <a:blip r:embed="rId3"/>
          <a:srcRect l="-8283" t="-3076" r="-8283" b="-307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2403510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p:txBody>
          <a:bodyPr/>
          <a:lstStyle/>
          <a:p>
            <a:r>
              <a:rPr lang="en-US"/>
              <a:t>Power Automate Console</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4258058" cy="1354217"/>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When you launch Power Automate for desktop, the first window that appears on the screen is called the console.</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3119398"/>
            <a:ext cx="4258058" cy="1692771"/>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The console is where you can manage your existing desktop flows and launch the flow designer to edit them or create new ones.</a:t>
            </a:r>
          </a:p>
        </p:txBody>
      </p:sp>
      <p:sp>
        <p:nvSpPr>
          <p:cNvPr id="16" name="Text Placeholder 4">
            <a:extLst>
              <a:ext uri="{FF2B5EF4-FFF2-40B4-BE49-F238E27FC236}">
                <a16:creationId xmlns:a16="http://schemas.microsoft.com/office/drawing/2014/main" id="{6BCB4DE8-DFAE-5954-E51F-06BF0E70EAE8}"/>
              </a:ext>
            </a:extLst>
          </p:cNvPr>
          <p:cNvSpPr txBox="1">
            <a:spLocks/>
          </p:cNvSpPr>
          <p:nvPr/>
        </p:nvSpPr>
        <p:spPr>
          <a:xfrm>
            <a:off x="588262" y="4996200"/>
            <a:ext cx="4258058" cy="1015663"/>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To run, stop, or edit a flow more efficiently, you can use the icons next to its name.</a:t>
            </a:r>
          </a:p>
        </p:txBody>
      </p:sp>
      <p:pic>
        <p:nvPicPr>
          <p:cNvPr id="11" name="图片 11" descr="Screenshot of the Power Automate for desktop console.">
            <a:extLst>
              <a:ext uri="{FF2B5EF4-FFF2-40B4-BE49-F238E27FC236}">
                <a16:creationId xmlns:a16="http://schemas.microsoft.com/office/drawing/2014/main" id="{129B1908-2B97-3965-B800-3AF176CAA15C}"/>
              </a:ext>
            </a:extLst>
          </p:cNvPr>
          <p:cNvPicPr>
            <a:picLocks noGrp="1"/>
          </p:cNvPicPr>
          <p:nvPr>
            <p:ph type="pic" sz="quarter" idx="20"/>
          </p:nvPr>
        </p:nvPicPr>
        <p:blipFill rotWithShape="1">
          <a:blip r:embed="rId3"/>
          <a:srcRect l="-2071" t="-13977" r="-2071" b="-13977"/>
          <a:stretch/>
        </p:blipFill>
        <p:spPr>
          <a:xfrm>
            <a:off x="5029200" y="1581150"/>
            <a:ext cx="65706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7101455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DAB97E-2011-F760-F920-57DB8B362D8D}"/>
              </a:ext>
            </a:extLst>
          </p:cNvPr>
          <p:cNvSpPr>
            <a:spLocks noGrp="1"/>
          </p:cNvSpPr>
          <p:nvPr>
            <p:ph type="title"/>
          </p:nvPr>
        </p:nvSpPr>
        <p:spPr/>
        <p:txBody>
          <a:bodyPr/>
          <a:lstStyle/>
          <a:p>
            <a:r>
              <a:rPr lang="en-US"/>
              <a:t>Handle Web Pages and Forms</a:t>
            </a:r>
          </a:p>
        </p:txBody>
      </p:sp>
      <p:sp>
        <p:nvSpPr>
          <p:cNvPr id="7" name="Text Placeholder 6">
            <a:extLst>
              <a:ext uri="{FF2B5EF4-FFF2-40B4-BE49-F238E27FC236}">
                <a16:creationId xmlns:a16="http://schemas.microsoft.com/office/drawing/2014/main" id="{BDAE1F89-84FC-B2B8-B8AF-496FE8DA6139}"/>
              </a:ext>
            </a:extLst>
          </p:cNvPr>
          <p:cNvSpPr>
            <a:spLocks noGrp="1"/>
          </p:cNvSpPr>
          <p:nvPr>
            <p:ph type="body" sz="quarter" idx="15"/>
          </p:nvPr>
        </p:nvSpPr>
        <p:spPr>
          <a:xfrm>
            <a:off x="586390" y="1591056"/>
            <a:ext cx="5217510" cy="3847207"/>
          </a:xfrm>
        </p:spPr>
        <p:txBody>
          <a:bodyPr/>
          <a:lstStyle/>
          <a:p>
            <a:pPr marL="246063" indent="-246063">
              <a:spcBef>
                <a:spcPts val="1200"/>
              </a:spcBef>
              <a:spcAft>
                <a:spcPts val="600"/>
              </a:spcAft>
              <a:buFont typeface="Arial" panose="020B0604020202020204" pitchFamily="34" charset="0"/>
              <a:buChar char="•"/>
            </a:pPr>
            <a:r>
              <a:rPr lang="en-US" sz="2200">
                <a:latin typeface="+mn-lt"/>
              </a:rPr>
              <a:t>Power Automate for desktop enables you to interact with any web application through UI elements.</a:t>
            </a:r>
          </a:p>
          <a:p>
            <a:pPr marL="246063" indent="-246063">
              <a:spcBef>
                <a:spcPts val="1200"/>
              </a:spcBef>
              <a:spcAft>
                <a:spcPts val="600"/>
              </a:spcAft>
              <a:buFont typeface="Arial" panose="020B0604020202020204" pitchFamily="34" charset="0"/>
              <a:buChar char="•"/>
            </a:pPr>
            <a:r>
              <a:rPr lang="en-US" sz="2200">
                <a:latin typeface="+mn-lt"/>
              </a:rPr>
              <a:t>To specify a UI element, you have to create Cascading Style Sheets (CSS) selectors that pinpoint the specific component you want to interact with.</a:t>
            </a:r>
          </a:p>
          <a:p>
            <a:pPr marL="246063" indent="-246063">
              <a:spcBef>
                <a:spcPts val="1200"/>
              </a:spcBef>
              <a:spcAft>
                <a:spcPts val="600"/>
              </a:spcAft>
              <a:buFont typeface="Arial" panose="020B0604020202020204" pitchFamily="34" charset="0"/>
              <a:buChar char="•"/>
            </a:pPr>
            <a:r>
              <a:rPr lang="en-US" sz="2200">
                <a:latin typeface="+mn-lt"/>
              </a:rPr>
              <a:t>All the actions that handle specific components in web pages require UI elements as input parameters.</a:t>
            </a:r>
          </a:p>
        </p:txBody>
      </p:sp>
      <p:sp>
        <p:nvSpPr>
          <p:cNvPr id="8" name="Text Placeholder 7">
            <a:extLst>
              <a:ext uri="{FF2B5EF4-FFF2-40B4-BE49-F238E27FC236}">
                <a16:creationId xmlns:a16="http://schemas.microsoft.com/office/drawing/2014/main" id="{EB66065A-FBFF-591C-031F-38AB2E3C9C28}"/>
              </a:ext>
            </a:extLst>
          </p:cNvPr>
          <p:cNvSpPr>
            <a:spLocks noGrp="1"/>
          </p:cNvSpPr>
          <p:nvPr>
            <p:ph type="body" sz="quarter" idx="20"/>
          </p:nvPr>
        </p:nvSpPr>
        <p:spPr>
          <a:xfrm>
            <a:off x="6253664" y="1591056"/>
            <a:ext cx="5187106" cy="3652282"/>
          </a:xfrm>
        </p:spPr>
        <p:txBody>
          <a:bodyPr/>
          <a:lstStyle/>
          <a:p>
            <a:pPr marL="0" indent="0" defTabSz="914367">
              <a:spcBef>
                <a:spcPts val="600"/>
              </a:spcBef>
              <a:buNone/>
            </a:pPr>
            <a:r>
              <a:rPr lang="en-US" sz="2200">
                <a:latin typeface="+mj-lt"/>
                <a:cs typeface="+mn-cs"/>
              </a:rPr>
              <a:t>Functionality of all the web actions</a:t>
            </a:r>
          </a:p>
          <a:p>
            <a:pPr marL="350838" lvl="1" indent="-214313" defTabSz="914367">
              <a:spcBef>
                <a:spcPts val="600"/>
              </a:spcBef>
              <a:spcAft>
                <a:spcPts val="200"/>
              </a:spcAft>
            </a:pPr>
            <a:r>
              <a:rPr lang="en-US" sz="1800"/>
              <a:t>Click link on web page</a:t>
            </a:r>
          </a:p>
          <a:p>
            <a:pPr marL="350838" lvl="1" indent="-214313" defTabSz="914367">
              <a:spcBef>
                <a:spcPts val="600"/>
              </a:spcBef>
              <a:spcAft>
                <a:spcPts val="200"/>
              </a:spcAft>
            </a:pPr>
            <a:r>
              <a:rPr lang="en-US" sz="1800"/>
              <a:t>Click download link on web page</a:t>
            </a:r>
          </a:p>
          <a:p>
            <a:pPr marL="350838" lvl="1" indent="-214313" defTabSz="914367">
              <a:spcBef>
                <a:spcPts val="600"/>
              </a:spcBef>
              <a:spcAft>
                <a:spcPts val="200"/>
              </a:spcAft>
            </a:pPr>
            <a:r>
              <a:rPr lang="en-US" sz="1800"/>
              <a:t>Hover mouse over element on web page</a:t>
            </a:r>
          </a:p>
          <a:p>
            <a:pPr marL="350838" lvl="1" indent="-214313" defTabSz="914367">
              <a:spcBef>
                <a:spcPts val="600"/>
              </a:spcBef>
              <a:spcAft>
                <a:spcPts val="200"/>
              </a:spcAft>
            </a:pPr>
            <a:r>
              <a:rPr lang="en-US" sz="1800"/>
              <a:t>Populate text field on web page</a:t>
            </a:r>
          </a:p>
          <a:p>
            <a:pPr marL="350838" lvl="1" indent="-214313" defTabSz="914367">
              <a:spcBef>
                <a:spcPts val="600"/>
              </a:spcBef>
              <a:spcAft>
                <a:spcPts val="200"/>
              </a:spcAft>
            </a:pPr>
            <a:r>
              <a:rPr lang="en-US" sz="1800"/>
              <a:t>Focus text field on web page</a:t>
            </a:r>
          </a:p>
          <a:p>
            <a:pPr marL="350838" lvl="1" indent="-214313" defTabSz="914367">
              <a:spcBef>
                <a:spcPts val="600"/>
              </a:spcBef>
              <a:spcAft>
                <a:spcPts val="200"/>
              </a:spcAft>
            </a:pPr>
            <a:r>
              <a:rPr lang="en-US" sz="1800"/>
              <a:t>Set checkbox state on web page and select radio button on web page</a:t>
            </a:r>
          </a:p>
          <a:p>
            <a:pPr marL="350838" lvl="1" indent="-214313" defTabSz="914367">
              <a:spcBef>
                <a:spcPts val="600"/>
              </a:spcBef>
              <a:spcAft>
                <a:spcPts val="200"/>
              </a:spcAft>
            </a:pPr>
            <a:r>
              <a:rPr lang="en-US" sz="1800"/>
              <a:t>Set drop-down list value on web page</a:t>
            </a:r>
          </a:p>
          <a:p>
            <a:pPr marL="350838" lvl="1" indent="-214313" defTabSz="914367">
              <a:spcBef>
                <a:spcPts val="600"/>
              </a:spcBef>
              <a:spcAft>
                <a:spcPts val="200"/>
              </a:spcAft>
            </a:pPr>
            <a:r>
              <a:rPr lang="en-US" sz="1800"/>
              <a:t>Press button on web page</a:t>
            </a:r>
          </a:p>
        </p:txBody>
      </p:sp>
    </p:spTree>
    <p:extLst>
      <p:ext uri="{BB962C8B-B14F-4D97-AF65-F5344CB8AC3E}">
        <p14:creationId xmlns:p14="http://schemas.microsoft.com/office/powerpoint/2010/main" val="92690361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DAB97E-2011-F760-F920-57DB8B362D8D}"/>
              </a:ext>
            </a:extLst>
          </p:cNvPr>
          <p:cNvSpPr>
            <a:spLocks noGrp="1"/>
          </p:cNvSpPr>
          <p:nvPr>
            <p:ph type="title"/>
          </p:nvPr>
        </p:nvSpPr>
        <p:spPr/>
        <p:txBody>
          <a:bodyPr/>
          <a:lstStyle/>
          <a:p>
            <a:r>
              <a:rPr lang="en-US"/>
              <a:t>Extract Data from Web Pages</a:t>
            </a:r>
          </a:p>
        </p:txBody>
      </p:sp>
      <p:sp>
        <p:nvSpPr>
          <p:cNvPr id="7" name="Text Placeholder 6">
            <a:extLst>
              <a:ext uri="{FF2B5EF4-FFF2-40B4-BE49-F238E27FC236}">
                <a16:creationId xmlns:a16="http://schemas.microsoft.com/office/drawing/2014/main" id="{BDAE1F89-84FC-B2B8-B8AF-496FE8DA6139}"/>
              </a:ext>
            </a:extLst>
          </p:cNvPr>
          <p:cNvSpPr>
            <a:spLocks noGrp="1"/>
          </p:cNvSpPr>
          <p:nvPr>
            <p:ph type="body" sz="quarter" idx="15"/>
          </p:nvPr>
        </p:nvSpPr>
        <p:spPr>
          <a:xfrm>
            <a:off x="586390" y="1591056"/>
            <a:ext cx="5217510" cy="1810752"/>
          </a:xfrm>
        </p:spPr>
        <p:txBody>
          <a:bodyPr/>
          <a:lstStyle/>
          <a:p>
            <a:pPr marL="0" indent="0" defTabSz="914367">
              <a:spcBef>
                <a:spcPts val="600"/>
              </a:spcBef>
              <a:buNone/>
            </a:pPr>
            <a:r>
              <a:rPr lang="en-US" sz="2200">
                <a:latin typeface="+mj-lt"/>
                <a:cs typeface="+mn-cs"/>
              </a:rPr>
              <a:t>Power Automate for desktop enables you to</a:t>
            </a:r>
          </a:p>
          <a:p>
            <a:pPr marL="344488" indent="-228600">
              <a:buFont typeface="Arial" panose="020B0604020202020204" pitchFamily="34" charset="0"/>
              <a:buChar char="•"/>
            </a:pPr>
            <a:r>
              <a:rPr lang="en-US" sz="2000">
                <a:latin typeface="+mn-lt"/>
              </a:rPr>
              <a:t>Get details of web page</a:t>
            </a:r>
          </a:p>
          <a:p>
            <a:pPr marL="344488" indent="-228600">
              <a:buFont typeface="Arial" panose="020B0604020202020204" pitchFamily="34" charset="0"/>
              <a:buChar char="•"/>
            </a:pPr>
            <a:r>
              <a:rPr lang="en-US" sz="2000">
                <a:latin typeface="+mn-lt"/>
              </a:rPr>
              <a:t>Get details of element on web page</a:t>
            </a:r>
          </a:p>
          <a:p>
            <a:pPr marL="344488" indent="-228600">
              <a:buFont typeface="Arial" panose="020B0604020202020204" pitchFamily="34" charset="0"/>
              <a:buChar char="•"/>
            </a:pPr>
            <a:r>
              <a:rPr lang="en-US" sz="2000">
                <a:latin typeface="+mn-lt"/>
              </a:rPr>
              <a:t>Take screenshot of web page</a:t>
            </a:r>
          </a:p>
        </p:txBody>
      </p:sp>
      <p:sp>
        <p:nvSpPr>
          <p:cNvPr id="8" name="Text Placeholder 7">
            <a:extLst>
              <a:ext uri="{FF2B5EF4-FFF2-40B4-BE49-F238E27FC236}">
                <a16:creationId xmlns:a16="http://schemas.microsoft.com/office/drawing/2014/main" id="{EB66065A-FBFF-591C-031F-38AB2E3C9C28}"/>
              </a:ext>
            </a:extLst>
          </p:cNvPr>
          <p:cNvSpPr>
            <a:spLocks noGrp="1"/>
          </p:cNvSpPr>
          <p:nvPr>
            <p:ph type="body" sz="quarter" idx="20"/>
          </p:nvPr>
        </p:nvSpPr>
        <p:spPr>
          <a:xfrm>
            <a:off x="6253664" y="1591056"/>
            <a:ext cx="5187106" cy="3146502"/>
          </a:xfrm>
        </p:spPr>
        <p:txBody>
          <a:bodyPr/>
          <a:lstStyle/>
          <a:p>
            <a:pPr marL="0" indent="0" defTabSz="914367">
              <a:spcBef>
                <a:spcPts val="600"/>
              </a:spcBef>
              <a:buNone/>
            </a:pPr>
            <a:r>
              <a:rPr lang="en-US" sz="2200">
                <a:latin typeface="+mj-lt"/>
                <a:cs typeface="+mn-cs"/>
              </a:rPr>
              <a:t>Advanced data extraction</a:t>
            </a:r>
          </a:p>
          <a:p>
            <a:pPr marL="0" lvl="1" indent="0">
              <a:buNone/>
            </a:pPr>
            <a:r>
              <a:rPr lang="en-US" sz="2200"/>
              <a:t>It’s common in business procedures to extract web data displayed in the form of tables and lists.</a:t>
            </a:r>
          </a:p>
          <a:p>
            <a:pPr marL="406400" lvl="1" indent="-231775">
              <a:buFont typeface="Arial" panose="020B0604020202020204" pitchFamily="34" charset="0"/>
              <a:buChar char="•"/>
            </a:pPr>
            <a:r>
              <a:rPr lang="en-US" sz="2000"/>
              <a:t>Extract data from web page</a:t>
            </a:r>
          </a:p>
          <a:p>
            <a:pPr marL="754063" lvl="1" indent="-246063">
              <a:buFont typeface="Segoe UI" panose="020B0502040204020203" pitchFamily="34" charset="0"/>
              <a:buChar char="–"/>
            </a:pPr>
            <a:r>
              <a:rPr lang="en-US" sz="1800"/>
              <a:t>Single value</a:t>
            </a:r>
          </a:p>
          <a:p>
            <a:pPr marL="754063" lvl="1" indent="-246063">
              <a:buFont typeface="Segoe UI" panose="020B0502040204020203" pitchFamily="34" charset="0"/>
              <a:buChar char="–"/>
            </a:pPr>
            <a:r>
              <a:rPr lang="en-US" sz="1800"/>
              <a:t>Handpicked (multiple) values</a:t>
            </a:r>
          </a:p>
          <a:p>
            <a:pPr marL="754063" lvl="1" indent="-246063">
              <a:buFont typeface="Segoe UI" panose="020B0502040204020203" pitchFamily="34" charset="0"/>
              <a:buChar char="–"/>
            </a:pPr>
            <a:r>
              <a:rPr lang="en-US" sz="1800"/>
              <a:t>Lists</a:t>
            </a:r>
          </a:p>
          <a:p>
            <a:pPr marL="754063" lvl="1" indent="-246063">
              <a:buFont typeface="Segoe UI" panose="020B0502040204020203" pitchFamily="34" charset="0"/>
              <a:buChar char="–"/>
            </a:pPr>
            <a:r>
              <a:rPr lang="en-US" sz="1800"/>
              <a:t>Tables</a:t>
            </a:r>
          </a:p>
        </p:txBody>
      </p:sp>
    </p:spTree>
    <p:extLst>
      <p:ext uri="{BB962C8B-B14F-4D97-AF65-F5344CB8AC3E}">
        <p14:creationId xmlns:p14="http://schemas.microsoft.com/office/powerpoint/2010/main" val="13358457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9653-C312-7E48-EBCA-5C5CFE88FFCA}"/>
              </a:ext>
            </a:extLst>
          </p:cNvPr>
          <p:cNvSpPr>
            <a:spLocks noGrp="1"/>
          </p:cNvSpPr>
          <p:nvPr>
            <p:ph type="title"/>
          </p:nvPr>
        </p:nvSpPr>
        <p:spPr/>
        <p:txBody>
          <a:bodyPr/>
          <a:lstStyle/>
          <a:p>
            <a:r>
              <a:rPr lang="en-US"/>
              <a:t>Handling Multiple Pages</a:t>
            </a:r>
          </a:p>
        </p:txBody>
      </p:sp>
      <p:sp>
        <p:nvSpPr>
          <p:cNvPr id="10" name="TextBox 9">
            <a:extLst>
              <a:ext uri="{FF2B5EF4-FFF2-40B4-BE49-F238E27FC236}">
                <a16:creationId xmlns:a16="http://schemas.microsoft.com/office/drawing/2014/main" id="{F612BA59-2222-6F99-D202-617FED90EE1F}"/>
              </a:ext>
            </a:extLst>
          </p:cNvPr>
          <p:cNvSpPr txBox="1"/>
          <p:nvPr/>
        </p:nvSpPr>
        <p:spPr>
          <a:xfrm>
            <a:off x="588262" y="1581150"/>
            <a:ext cx="4085338" cy="2862322"/>
          </a:xfrm>
          <a:prstGeom prst="rect">
            <a:avLst/>
          </a:prstGeom>
          <a:noFill/>
        </p:spPr>
        <p:txBody>
          <a:bodyPr wrap="square" lIns="0" tIns="0" rIns="0" bIns="0">
            <a:spAutoFit/>
          </a:bodyPr>
          <a:lstStyle/>
          <a:p>
            <a:pPr>
              <a:spcBef>
                <a:spcPts val="600"/>
              </a:spcBef>
              <a:spcAft>
                <a:spcPts val="600"/>
              </a:spcAft>
              <a:buSzPct val="90000"/>
            </a:pPr>
            <a:r>
              <a:rPr lang="en-US" sz="2200"/>
              <a:t>Pagers are web elements that allow you to navigate between multiple pages</a:t>
            </a:r>
          </a:p>
          <a:p>
            <a:pPr>
              <a:spcBef>
                <a:spcPts val="600"/>
              </a:spcBef>
              <a:spcAft>
                <a:spcPts val="600"/>
              </a:spcAft>
              <a:buSzPct val="90000"/>
            </a:pPr>
            <a:r>
              <a:rPr lang="en-US" sz="2200"/>
              <a:t>Configure extract data from web page action to select between extracting data from all the available pages or a specific number of them</a:t>
            </a:r>
          </a:p>
        </p:txBody>
      </p:sp>
      <p:pic>
        <p:nvPicPr>
          <p:cNvPr id="12" name="Content Placeholder 7" descr="Screenshot showing pager with a red rectangle around the page numbers">
            <a:extLst>
              <a:ext uri="{FF2B5EF4-FFF2-40B4-BE49-F238E27FC236}">
                <a16:creationId xmlns:a16="http://schemas.microsoft.com/office/drawing/2014/main" id="{2F7F6E69-FC12-728A-2BF8-EC350D88FD4D}"/>
              </a:ext>
            </a:extLst>
          </p:cNvPr>
          <p:cNvPicPr>
            <a:picLocks noGrp="1" noChangeAspect="1"/>
          </p:cNvPicPr>
          <p:nvPr>
            <p:ph type="pic" sz="quarter" idx="20"/>
          </p:nvPr>
        </p:nvPicPr>
        <p:blipFill rotWithShape="1">
          <a:blip r:embed="rId3"/>
          <a:srcRect l="-3067" t="-34683" r="-3067" b="-34683"/>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41432894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5FD68F-52F3-8767-0B4F-30D530576398}"/>
              </a:ext>
              <a:ext uri="{C183D7F6-B498-43B3-948B-1728B52AA6E4}">
                <adec:decorative xmlns:adec="http://schemas.microsoft.com/office/drawing/2017/decorative" val="1"/>
              </a:ext>
            </a:extLst>
          </p:cNvPr>
          <p:cNvGrpSpPr/>
          <p:nvPr/>
        </p:nvGrpSpPr>
        <p:grpSpPr>
          <a:xfrm>
            <a:off x="588261" y="3149600"/>
            <a:ext cx="11013475" cy="3123184"/>
            <a:chOff x="588261" y="3149600"/>
            <a:chExt cx="11013475" cy="3123184"/>
          </a:xfrm>
        </p:grpSpPr>
        <p:sp>
          <p:nvSpPr>
            <p:cNvPr id="8" name="Rectangle 7">
              <a:extLst>
                <a:ext uri="{FF2B5EF4-FFF2-40B4-BE49-F238E27FC236}">
                  <a16:creationId xmlns:a16="http://schemas.microsoft.com/office/drawing/2014/main" id="{0ECF44D1-8541-EC79-7C93-A96DCE9D15E0}"/>
                </a:ext>
                <a:ext uri="{C183D7F6-B498-43B3-948B-1728B52AA6E4}">
                  <adec:decorative xmlns:adec="http://schemas.microsoft.com/office/drawing/2017/decorative" val="1"/>
                </a:ext>
              </a:extLst>
            </p:cNvPr>
            <p:cNvSpPr/>
            <p:nvPr/>
          </p:nvSpPr>
          <p:spPr bwMode="auto">
            <a:xfrm>
              <a:off x="588261" y="3149600"/>
              <a:ext cx="3543836" cy="312318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b="1">
                <a:solidFill>
                  <a:schemeClr val="tx1"/>
                </a:solidFill>
              </a:endParaRPr>
            </a:p>
          </p:txBody>
        </p:sp>
        <p:sp>
          <p:nvSpPr>
            <p:cNvPr id="9" name="Rectangle 8">
              <a:extLst>
                <a:ext uri="{FF2B5EF4-FFF2-40B4-BE49-F238E27FC236}">
                  <a16:creationId xmlns:a16="http://schemas.microsoft.com/office/drawing/2014/main" id="{3D5A2777-0B2C-0325-ED6A-814C45B0FC91}"/>
                </a:ext>
                <a:ext uri="{C183D7F6-B498-43B3-948B-1728B52AA6E4}">
                  <adec:decorative xmlns:adec="http://schemas.microsoft.com/office/drawing/2017/decorative" val="1"/>
                </a:ext>
              </a:extLst>
            </p:cNvPr>
            <p:cNvSpPr/>
            <p:nvPr/>
          </p:nvSpPr>
          <p:spPr bwMode="auto">
            <a:xfrm>
              <a:off x="4323081" y="3149600"/>
              <a:ext cx="3543836" cy="312318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b="1">
                <a:solidFill>
                  <a:schemeClr val="tx1"/>
                </a:solidFill>
              </a:endParaRPr>
            </a:p>
          </p:txBody>
        </p:sp>
        <p:sp>
          <p:nvSpPr>
            <p:cNvPr id="10" name="Rectangle 9">
              <a:extLst>
                <a:ext uri="{FF2B5EF4-FFF2-40B4-BE49-F238E27FC236}">
                  <a16:creationId xmlns:a16="http://schemas.microsoft.com/office/drawing/2014/main" id="{B61BA914-CA7F-8363-CFEA-654ABA94DCAF}"/>
                </a:ext>
                <a:ext uri="{C183D7F6-B498-43B3-948B-1728B52AA6E4}">
                  <adec:decorative xmlns:adec="http://schemas.microsoft.com/office/drawing/2017/decorative" val="1"/>
                </a:ext>
              </a:extLst>
            </p:cNvPr>
            <p:cNvSpPr/>
            <p:nvPr/>
          </p:nvSpPr>
          <p:spPr bwMode="auto">
            <a:xfrm>
              <a:off x="8057900" y="3149600"/>
              <a:ext cx="3543836" cy="312318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b="1">
                <a:solidFill>
                  <a:schemeClr val="tx1"/>
                </a:solidFill>
              </a:endParaRPr>
            </a:p>
          </p:txBody>
        </p:sp>
      </p:grpSp>
      <p:sp>
        <p:nvSpPr>
          <p:cNvPr id="6" name="Title 5">
            <a:extLst>
              <a:ext uri="{FF2B5EF4-FFF2-40B4-BE49-F238E27FC236}">
                <a16:creationId xmlns:a16="http://schemas.microsoft.com/office/drawing/2014/main" id="{DECACE89-AD35-75A5-33AD-A8E38782F814}"/>
              </a:ext>
            </a:extLst>
          </p:cNvPr>
          <p:cNvSpPr>
            <a:spLocks noGrp="1"/>
          </p:cNvSpPr>
          <p:nvPr>
            <p:ph type="title"/>
          </p:nvPr>
        </p:nvSpPr>
        <p:spPr/>
        <p:txBody>
          <a:bodyPr/>
          <a:lstStyle/>
          <a:p>
            <a:r>
              <a:rPr lang="en-US"/>
              <a:t>Direct Web Access and Scripting</a:t>
            </a:r>
          </a:p>
        </p:txBody>
      </p:sp>
      <p:sp>
        <p:nvSpPr>
          <p:cNvPr id="7" name="Text Placeholder 6">
            <a:extLst>
              <a:ext uri="{FF2B5EF4-FFF2-40B4-BE49-F238E27FC236}">
                <a16:creationId xmlns:a16="http://schemas.microsoft.com/office/drawing/2014/main" id="{61C4A64F-435F-C91D-2970-45F9AB4883C1}"/>
              </a:ext>
            </a:extLst>
          </p:cNvPr>
          <p:cNvSpPr>
            <a:spLocks noGrp="1"/>
          </p:cNvSpPr>
          <p:nvPr>
            <p:ph type="body" sz="quarter" idx="17"/>
          </p:nvPr>
        </p:nvSpPr>
        <p:spPr>
          <a:xfrm>
            <a:off x="584199" y="1386766"/>
            <a:ext cx="11011601" cy="677108"/>
          </a:xfrm>
        </p:spPr>
        <p:txBody>
          <a:bodyPr/>
          <a:lstStyle/>
          <a:p>
            <a:r>
              <a:rPr lang="en-US"/>
              <a:t>Power Automate for desktop provides three actions that enable you to interact with APIs and run scripts on web pages</a:t>
            </a:r>
          </a:p>
        </p:txBody>
      </p:sp>
      <p:sp>
        <p:nvSpPr>
          <p:cNvPr id="11" name="Rectangle 10">
            <a:extLst>
              <a:ext uri="{FF2B5EF4-FFF2-40B4-BE49-F238E27FC236}">
                <a16:creationId xmlns:a16="http://schemas.microsoft.com/office/drawing/2014/main" id="{255F7680-25F0-E569-D4F6-AB939D600E8E}"/>
              </a:ext>
            </a:extLst>
          </p:cNvPr>
          <p:cNvSpPr/>
          <p:nvPr/>
        </p:nvSpPr>
        <p:spPr bwMode="auto">
          <a:xfrm>
            <a:off x="588261" y="2557646"/>
            <a:ext cx="3543836" cy="307777"/>
          </a:xfrm>
          <a:prstGeom prst="rect">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a:solidFill>
                  <a:schemeClr val="tx1"/>
                </a:solidFill>
                <a:latin typeface="+mn-lt"/>
              </a:rPr>
              <a:t>Download from web</a:t>
            </a:r>
          </a:p>
        </p:txBody>
      </p:sp>
      <p:pic>
        <p:nvPicPr>
          <p:cNvPr id="14" name="Picture 13" descr="Screenshot of the Download from web action.">
            <a:extLst>
              <a:ext uri="{FF2B5EF4-FFF2-40B4-BE49-F238E27FC236}">
                <a16:creationId xmlns:a16="http://schemas.microsoft.com/office/drawing/2014/main" id="{49E4CDDA-A8DB-3C11-AA79-B32D905AECB9}"/>
              </a:ext>
            </a:extLst>
          </p:cNvPr>
          <p:cNvPicPr>
            <a:picLocks noChangeAspect="1"/>
          </p:cNvPicPr>
          <p:nvPr/>
        </p:nvPicPr>
        <p:blipFill>
          <a:blip r:embed="rId3"/>
          <a:srcRect/>
          <a:stretch/>
        </p:blipFill>
        <p:spPr>
          <a:xfrm>
            <a:off x="786987" y="3332873"/>
            <a:ext cx="3146384" cy="2756638"/>
          </a:xfrm>
          <a:prstGeom prst="rect">
            <a:avLst/>
          </a:prstGeom>
        </p:spPr>
      </p:pic>
      <p:sp>
        <p:nvSpPr>
          <p:cNvPr id="12" name="Rectangle 11">
            <a:extLst>
              <a:ext uri="{FF2B5EF4-FFF2-40B4-BE49-F238E27FC236}">
                <a16:creationId xmlns:a16="http://schemas.microsoft.com/office/drawing/2014/main" id="{DBE33BC3-2089-CD39-618B-C341AD6442A6}"/>
              </a:ext>
            </a:extLst>
          </p:cNvPr>
          <p:cNvSpPr/>
          <p:nvPr/>
        </p:nvSpPr>
        <p:spPr bwMode="auto">
          <a:xfrm>
            <a:off x="4323081" y="2557646"/>
            <a:ext cx="3543836" cy="307777"/>
          </a:xfrm>
          <a:prstGeom prst="rect">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2000">
                <a:solidFill>
                  <a:schemeClr val="tx1"/>
                </a:solidFill>
                <a:latin typeface="+mn-lt"/>
              </a:rPr>
              <a:t>Invoke web service</a:t>
            </a:r>
          </a:p>
        </p:txBody>
      </p:sp>
      <p:pic>
        <p:nvPicPr>
          <p:cNvPr id="15" name="Picture 14" descr="Screenshot of the Invoke web service action.">
            <a:extLst>
              <a:ext uri="{FF2B5EF4-FFF2-40B4-BE49-F238E27FC236}">
                <a16:creationId xmlns:a16="http://schemas.microsoft.com/office/drawing/2014/main" id="{4A747888-D5A9-D560-757E-0515A03CF3A7}"/>
              </a:ext>
            </a:extLst>
          </p:cNvPr>
          <p:cNvPicPr>
            <a:picLocks noChangeAspect="1"/>
          </p:cNvPicPr>
          <p:nvPr/>
        </p:nvPicPr>
        <p:blipFill>
          <a:blip r:embed="rId4"/>
          <a:srcRect/>
          <a:stretch/>
        </p:blipFill>
        <p:spPr>
          <a:xfrm>
            <a:off x="4976399" y="3314025"/>
            <a:ext cx="2237202" cy="2794336"/>
          </a:xfrm>
          <a:prstGeom prst="rect">
            <a:avLst/>
          </a:prstGeom>
        </p:spPr>
      </p:pic>
      <p:sp>
        <p:nvSpPr>
          <p:cNvPr id="13" name="Rectangle 12">
            <a:extLst>
              <a:ext uri="{FF2B5EF4-FFF2-40B4-BE49-F238E27FC236}">
                <a16:creationId xmlns:a16="http://schemas.microsoft.com/office/drawing/2014/main" id="{382981ED-6664-0B62-B80F-5BB69631D0EB}"/>
              </a:ext>
            </a:extLst>
          </p:cNvPr>
          <p:cNvSpPr/>
          <p:nvPr/>
        </p:nvSpPr>
        <p:spPr bwMode="auto">
          <a:xfrm>
            <a:off x="8057900" y="2403758"/>
            <a:ext cx="3364203" cy="615553"/>
          </a:xfrm>
          <a:prstGeom prst="rect">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2000">
                <a:solidFill>
                  <a:schemeClr val="tx1"/>
                </a:solidFill>
                <a:latin typeface="+mn-lt"/>
              </a:rPr>
              <a:t>Run JavaScript function on web page</a:t>
            </a:r>
          </a:p>
        </p:txBody>
      </p:sp>
      <p:pic>
        <p:nvPicPr>
          <p:cNvPr id="16" name="Picture 15" descr="Screenshot of the Run JavaScript function on web page action.">
            <a:extLst>
              <a:ext uri="{FF2B5EF4-FFF2-40B4-BE49-F238E27FC236}">
                <a16:creationId xmlns:a16="http://schemas.microsoft.com/office/drawing/2014/main" id="{A4CE6ECC-C3A4-042E-5B72-DC698C3423A1}"/>
              </a:ext>
            </a:extLst>
          </p:cNvPr>
          <p:cNvPicPr>
            <a:picLocks noChangeAspect="1"/>
          </p:cNvPicPr>
          <p:nvPr/>
        </p:nvPicPr>
        <p:blipFill>
          <a:blip r:embed="rId5"/>
          <a:stretch>
            <a:fillRect/>
          </a:stretch>
        </p:blipFill>
        <p:spPr>
          <a:xfrm>
            <a:off x="8237533" y="3614058"/>
            <a:ext cx="3184570" cy="2194270"/>
          </a:xfrm>
          <a:prstGeom prst="rect">
            <a:avLst/>
          </a:prstGeom>
        </p:spPr>
      </p:pic>
    </p:spTree>
    <p:extLst>
      <p:ext uri="{BB962C8B-B14F-4D97-AF65-F5344CB8AC3E}">
        <p14:creationId xmlns:p14="http://schemas.microsoft.com/office/powerpoint/2010/main" val="148738003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Extract Stocks from MSN</a:t>
            </a:r>
          </a:p>
        </p:txBody>
      </p:sp>
      <p:sp>
        <p:nvSpPr>
          <p:cNvPr id="5" name="Text Placeholder 4">
            <a:extLst>
              <a:ext uri="{FF2B5EF4-FFF2-40B4-BE49-F238E27FC236}">
                <a16:creationId xmlns:a16="http://schemas.microsoft.com/office/drawing/2014/main" id="{8EF35936-4BB5-12A4-4A39-C3BC16C187C3}"/>
              </a:ext>
            </a:extLst>
          </p:cNvPr>
          <p:cNvSpPr>
            <a:spLocks noGrp="1"/>
          </p:cNvSpPr>
          <p:nvPr>
            <p:ph type="body" sz="quarter" idx="34"/>
          </p:nvPr>
        </p:nvSpPr>
        <p:spPr>
          <a:xfrm>
            <a:off x="588963" y="2541588"/>
            <a:ext cx="2232614" cy="3046988"/>
          </a:xfrm>
        </p:spPr>
        <p:txBody>
          <a:bodyPr wrap="square">
            <a:spAutoFit/>
          </a:bodyPr>
          <a:lstStyle/>
          <a:p>
            <a:r>
              <a:rPr lang="en-US" sz="2200">
                <a:latin typeface="+mn-lt"/>
              </a:rPr>
              <a:t>In this exercise, you’ll create a flow that extracts gainer stocks from the MSN website and stores them in a new Excel worksheet.</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r>
              <a:rPr lang="en-US" sz="2400">
                <a:solidFill>
                  <a:srgbClr val="0078D4"/>
                </a:solidFill>
              </a:rPr>
              <a:t> </a:t>
            </a:r>
          </a:p>
        </p:txBody>
      </p:sp>
      <p:sp>
        <p:nvSpPr>
          <p:cNvPr id="3" name="TextBox 2">
            <a:extLst>
              <a:ext uri="{FF2B5EF4-FFF2-40B4-BE49-F238E27FC236}">
                <a16:creationId xmlns:a16="http://schemas.microsoft.com/office/drawing/2014/main" id="{5C349322-0E5F-6C76-66F3-87D82D9D1717}"/>
              </a:ext>
            </a:extLst>
          </p:cNvPr>
          <p:cNvSpPr txBox="1"/>
          <p:nvPr/>
        </p:nvSpPr>
        <p:spPr>
          <a:xfrm>
            <a:off x="4356037"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959628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Module 4 – Summary</a:t>
            </a:r>
          </a:p>
        </p:txBody>
      </p:sp>
      <p:sp>
        <p:nvSpPr>
          <p:cNvPr id="8" name="Text Placeholder 7">
            <a:extLst>
              <a:ext uri="{FF2B5EF4-FFF2-40B4-BE49-F238E27FC236}">
                <a16:creationId xmlns:a16="http://schemas.microsoft.com/office/drawing/2014/main" id="{1282B83E-C816-D856-6D2F-AA7EC5FA5A9B}"/>
              </a:ext>
            </a:extLst>
          </p:cNvPr>
          <p:cNvSpPr>
            <a:spLocks noGrp="1"/>
          </p:cNvSpPr>
          <p:nvPr>
            <p:ph type="body" sz="quarter" idx="35"/>
          </p:nvPr>
        </p:nvSpPr>
        <p:spPr>
          <a:xfrm>
            <a:off x="4358229" y="1926472"/>
            <a:ext cx="7241634" cy="2246769"/>
          </a:xfrm>
        </p:spPr>
        <p:txBody>
          <a:bodyPr lIns="0" tIns="0" rIns="0" bIns="0"/>
          <a:lstStyle/>
          <a:p>
            <a:pPr marL="231775" lvl="1" indent="-231775">
              <a:spcBef>
                <a:spcPts val="0"/>
              </a:spcBef>
              <a:spcAft>
                <a:spcPts val="1200"/>
              </a:spcAft>
            </a:pPr>
            <a:r>
              <a:rPr lang="en-US" altLang="zh-CN" sz="1800">
                <a:cs typeface="Segoe UI" panose="020B0502040204020203" pitchFamily="34" charset="0"/>
              </a:rPr>
              <a:t>Power Automate for desktop supports the automation of virtually any web-related procedure through its browser automation actions.</a:t>
            </a:r>
          </a:p>
          <a:p>
            <a:pPr marL="231775" lvl="1" indent="-231775">
              <a:spcBef>
                <a:spcPts val="0"/>
              </a:spcBef>
              <a:spcAft>
                <a:spcPts val="1200"/>
              </a:spcAft>
            </a:pPr>
            <a:r>
              <a:rPr lang="en-US" altLang="zh-CN" sz="1800">
                <a:cs typeface="Segoe UI" panose="020B0502040204020203" pitchFamily="34" charset="0"/>
              </a:rPr>
              <a:t>These actions support all major browsers, such as Microsoft Edge, Microsoft Internet Explorer, Google Chrome, and Mozilla Firefox, while the platform also offers its own built-in browser. </a:t>
            </a:r>
          </a:p>
          <a:p>
            <a:pPr marL="231775" lvl="1" indent="-231775">
              <a:spcBef>
                <a:spcPts val="0"/>
              </a:spcBef>
              <a:spcAft>
                <a:spcPts val="1200"/>
              </a:spcAft>
            </a:pPr>
            <a:r>
              <a:rPr lang="en-US" altLang="zh-CN" sz="1800">
                <a:cs typeface="Segoe UI" panose="020B0502040204020203" pitchFamily="34" charset="0"/>
              </a:rPr>
              <a:t>Apart from web handling, Power Automate for desktop supports data extraction and API communication.</a:t>
            </a:r>
          </a:p>
        </p:txBody>
      </p:sp>
    </p:spTree>
    <p:extLst>
      <p:ext uri="{BB962C8B-B14F-4D97-AF65-F5344CB8AC3E}">
        <p14:creationId xmlns:p14="http://schemas.microsoft.com/office/powerpoint/2010/main" val="26736028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4FDD90-63D9-C158-A9E4-18C7E68CD3C3}"/>
              </a:ext>
            </a:extLst>
          </p:cNvPr>
          <p:cNvSpPr>
            <a:spLocks noGrp="1"/>
          </p:cNvSpPr>
          <p:nvPr>
            <p:ph type="title"/>
          </p:nvPr>
        </p:nvSpPr>
        <p:spPr>
          <a:xfrm>
            <a:off x="569912" y="2769057"/>
            <a:ext cx="5086306" cy="1231106"/>
          </a:xfrm>
        </p:spPr>
        <p:txBody>
          <a:bodyPr/>
          <a:lstStyle/>
          <a:p>
            <a:r>
              <a:rPr lang="en-US" altLang="zh-CN"/>
              <a:t>Module 5: Advanced Flow Scenarios</a:t>
            </a:r>
            <a:endParaRPr lang="en-US"/>
          </a:p>
        </p:txBody>
      </p:sp>
    </p:spTree>
    <p:extLst>
      <p:ext uri="{BB962C8B-B14F-4D97-AF65-F5344CB8AC3E}">
        <p14:creationId xmlns:p14="http://schemas.microsoft.com/office/powerpoint/2010/main" val="29434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5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0525583" cy="33855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Advanced flow scenarios</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1989139"/>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2462494"/>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12" name="TextBox 11">
            <a:extLst>
              <a:ext uri="{FF2B5EF4-FFF2-40B4-BE49-F238E27FC236}">
                <a16:creationId xmlns:a16="http://schemas.microsoft.com/office/drawing/2014/main" id="{6C476AB9-AC7E-AC7E-D104-8F3711E2100C}"/>
              </a:ext>
            </a:extLst>
          </p:cNvPr>
          <p:cNvSpPr txBox="1">
            <a:spLocks/>
          </p:cNvSpPr>
          <p:nvPr/>
        </p:nvSpPr>
        <p:spPr>
          <a:xfrm>
            <a:off x="1325879" y="2601364"/>
            <a:ext cx="9351646" cy="276999"/>
          </a:xfrm>
          <a:prstGeom prst="rect">
            <a:avLst/>
          </a:prstGeom>
          <a:noFill/>
        </p:spPr>
        <p:txBody>
          <a:bodyPr wrap="square" lIns="0" tIns="0" rIns="0" bIns="0">
            <a:spAutoFit/>
          </a:bodyPr>
          <a:lstStyle/>
          <a:p>
            <a:pPr marL="0" lvl="1">
              <a:spcBef>
                <a:spcPts val="0"/>
              </a:spcBef>
              <a:spcAft>
                <a:spcPts val="600"/>
              </a:spcAft>
            </a:pPr>
            <a:r>
              <a:rPr lang="en-US" sz="1800"/>
              <a:t>Understand how to handle exceptions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3132508"/>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13" name="TextBox 12">
            <a:extLst>
              <a:ext uri="{FF2B5EF4-FFF2-40B4-BE49-F238E27FC236}">
                <a16:creationId xmlns:a16="http://schemas.microsoft.com/office/drawing/2014/main" id="{49A1DDF1-9976-31D6-BBD3-69135E417B1B}"/>
              </a:ext>
            </a:extLst>
          </p:cNvPr>
          <p:cNvSpPr txBox="1">
            <a:spLocks/>
          </p:cNvSpPr>
          <p:nvPr/>
        </p:nvSpPr>
        <p:spPr>
          <a:xfrm>
            <a:off x="1325879" y="3271378"/>
            <a:ext cx="9351645" cy="276999"/>
          </a:xfrm>
          <a:prstGeom prst="rect">
            <a:avLst/>
          </a:prstGeom>
          <a:noFill/>
        </p:spPr>
        <p:txBody>
          <a:bodyPr wrap="square" lIns="0" tIns="0" rIns="0" bIns="0">
            <a:spAutoFit/>
          </a:bodyPr>
          <a:lstStyle/>
          <a:p>
            <a:pPr marL="0" lvl="1">
              <a:spcBef>
                <a:spcPts val="0"/>
              </a:spcBef>
              <a:spcAft>
                <a:spcPts val="600"/>
              </a:spcAft>
            </a:pPr>
            <a:r>
              <a:rPr lang="en-US" sz="1800"/>
              <a:t>Explore how to work with Folder and File actions</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262" y="3802522"/>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14" name="TextBox 13">
            <a:extLst>
              <a:ext uri="{FF2B5EF4-FFF2-40B4-BE49-F238E27FC236}">
                <a16:creationId xmlns:a16="http://schemas.microsoft.com/office/drawing/2014/main" id="{CF195739-72B6-3790-1CE5-48B4160FD97D}"/>
              </a:ext>
            </a:extLst>
          </p:cNvPr>
          <p:cNvSpPr txBox="1">
            <a:spLocks/>
          </p:cNvSpPr>
          <p:nvPr/>
        </p:nvSpPr>
        <p:spPr>
          <a:xfrm>
            <a:off x="1325879" y="3941392"/>
            <a:ext cx="9351646" cy="276999"/>
          </a:xfrm>
          <a:prstGeom prst="rect">
            <a:avLst/>
          </a:prstGeom>
          <a:noFill/>
        </p:spPr>
        <p:txBody>
          <a:bodyPr wrap="square" lIns="0" tIns="0" rIns="0" bIns="0">
            <a:spAutoFit/>
          </a:bodyPr>
          <a:lstStyle/>
          <a:p>
            <a:pPr marL="0" lvl="1">
              <a:spcBef>
                <a:spcPts val="0"/>
              </a:spcBef>
              <a:spcAft>
                <a:spcPts val="600"/>
              </a:spcAft>
            </a:pPr>
            <a:r>
              <a:rPr lang="en-US" sz="1800"/>
              <a:t>Explore how to work with Microsoft Excel actions</a:t>
            </a:r>
          </a:p>
        </p:txBody>
      </p:sp>
      <p:sp>
        <p:nvSpPr>
          <p:cNvPr id="4" name="Oval 3">
            <a:extLst>
              <a:ext uri="{FF2B5EF4-FFF2-40B4-BE49-F238E27FC236}">
                <a16:creationId xmlns:a16="http://schemas.microsoft.com/office/drawing/2014/main" id="{3575D73A-CEBC-F85F-D6DD-B7CD3A24CB64}"/>
              </a:ext>
            </a:extLst>
          </p:cNvPr>
          <p:cNvSpPr>
            <a:spLocks/>
          </p:cNvSpPr>
          <p:nvPr/>
        </p:nvSpPr>
        <p:spPr bwMode="auto">
          <a:xfrm>
            <a:off x="588262" y="4472536"/>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4</a:t>
            </a:r>
          </a:p>
        </p:txBody>
      </p:sp>
      <p:sp>
        <p:nvSpPr>
          <p:cNvPr id="15" name="TextBox 14">
            <a:extLst>
              <a:ext uri="{FF2B5EF4-FFF2-40B4-BE49-F238E27FC236}">
                <a16:creationId xmlns:a16="http://schemas.microsoft.com/office/drawing/2014/main" id="{271133FC-6504-F387-B7CD-9DD7B506FCF5}"/>
              </a:ext>
            </a:extLst>
          </p:cNvPr>
          <p:cNvSpPr txBox="1">
            <a:spLocks/>
          </p:cNvSpPr>
          <p:nvPr/>
        </p:nvSpPr>
        <p:spPr>
          <a:xfrm>
            <a:off x="1325879" y="4611406"/>
            <a:ext cx="9351646" cy="276999"/>
          </a:xfrm>
          <a:prstGeom prst="rect">
            <a:avLst/>
          </a:prstGeom>
          <a:noFill/>
        </p:spPr>
        <p:txBody>
          <a:bodyPr wrap="square" lIns="0" tIns="0" rIns="0" bIns="0">
            <a:spAutoFit/>
          </a:bodyPr>
          <a:lstStyle/>
          <a:p>
            <a:pPr marL="0" lvl="1">
              <a:spcBef>
                <a:spcPts val="0"/>
              </a:spcBef>
              <a:spcAft>
                <a:spcPts val="600"/>
              </a:spcAft>
            </a:pPr>
            <a:r>
              <a:rPr lang="en-US" sz="1800"/>
              <a:t>Understand options for automating web mail and Outlook</a:t>
            </a:r>
          </a:p>
        </p:txBody>
      </p:sp>
      <p:sp>
        <p:nvSpPr>
          <p:cNvPr id="6" name="Oval 5">
            <a:extLst>
              <a:ext uri="{FF2B5EF4-FFF2-40B4-BE49-F238E27FC236}">
                <a16:creationId xmlns:a16="http://schemas.microsoft.com/office/drawing/2014/main" id="{4AA0D65B-43D2-0034-58E0-7A7CCA83E678}"/>
              </a:ext>
            </a:extLst>
          </p:cNvPr>
          <p:cNvSpPr>
            <a:spLocks/>
          </p:cNvSpPr>
          <p:nvPr/>
        </p:nvSpPr>
        <p:spPr bwMode="auto">
          <a:xfrm>
            <a:off x="588262" y="5142550"/>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5</a:t>
            </a:r>
          </a:p>
        </p:txBody>
      </p:sp>
      <p:sp>
        <p:nvSpPr>
          <p:cNvPr id="16" name="TextBox 15">
            <a:extLst>
              <a:ext uri="{FF2B5EF4-FFF2-40B4-BE49-F238E27FC236}">
                <a16:creationId xmlns:a16="http://schemas.microsoft.com/office/drawing/2014/main" id="{59AE9F2A-4E1B-E5DE-59DB-F79235D71AEE}"/>
              </a:ext>
            </a:extLst>
          </p:cNvPr>
          <p:cNvSpPr txBox="1">
            <a:spLocks/>
          </p:cNvSpPr>
          <p:nvPr/>
        </p:nvSpPr>
        <p:spPr>
          <a:xfrm>
            <a:off x="1325879" y="5281419"/>
            <a:ext cx="9351646" cy="276999"/>
          </a:xfrm>
          <a:prstGeom prst="rect">
            <a:avLst/>
          </a:prstGeom>
          <a:noFill/>
        </p:spPr>
        <p:txBody>
          <a:bodyPr wrap="square" lIns="0" tIns="0" rIns="0" bIns="0">
            <a:spAutoFit/>
          </a:bodyPr>
          <a:lstStyle/>
          <a:p>
            <a:pPr marL="0" lvl="1">
              <a:spcBef>
                <a:spcPts val="0"/>
              </a:spcBef>
              <a:spcAft>
                <a:spcPts val="600"/>
              </a:spcAft>
            </a:pPr>
            <a:r>
              <a:rPr lang="en-US" sz="1800"/>
              <a:t>Explore Text, Date and OCR actions</a:t>
            </a:r>
          </a:p>
        </p:txBody>
      </p:sp>
    </p:spTree>
    <p:extLst>
      <p:ext uri="{BB962C8B-B14F-4D97-AF65-F5344CB8AC3E}">
        <p14:creationId xmlns:p14="http://schemas.microsoft.com/office/powerpoint/2010/main" val="226410899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CC4362-0459-C603-9A18-34E688B41323}"/>
              </a:ext>
            </a:extLst>
          </p:cNvPr>
          <p:cNvSpPr>
            <a:spLocks noGrp="1"/>
          </p:cNvSpPr>
          <p:nvPr>
            <p:ph type="title"/>
          </p:nvPr>
        </p:nvSpPr>
        <p:spPr/>
        <p:txBody>
          <a:bodyPr/>
          <a:lstStyle/>
          <a:p>
            <a:r>
              <a:rPr lang="en-US"/>
              <a:t>About Exceptions</a:t>
            </a:r>
          </a:p>
        </p:txBody>
      </p:sp>
      <p:sp>
        <p:nvSpPr>
          <p:cNvPr id="4" name="Text Placeholder 3">
            <a:extLst>
              <a:ext uri="{FF2B5EF4-FFF2-40B4-BE49-F238E27FC236}">
                <a16:creationId xmlns:a16="http://schemas.microsoft.com/office/drawing/2014/main" id="{C0D8F688-A760-0D87-9A81-6AFD02235701}"/>
              </a:ext>
            </a:extLst>
          </p:cNvPr>
          <p:cNvSpPr>
            <a:spLocks noGrp="1"/>
          </p:cNvSpPr>
          <p:nvPr>
            <p:ph type="body" sz="quarter" idx="15"/>
          </p:nvPr>
        </p:nvSpPr>
        <p:spPr>
          <a:xfrm>
            <a:off x="586390" y="1591056"/>
            <a:ext cx="5004182" cy="2205732"/>
          </a:xfrm>
        </p:spPr>
        <p:txBody>
          <a:bodyPr/>
          <a:lstStyle/>
          <a:p>
            <a:pPr marL="0" indent="0" defTabSz="914367">
              <a:spcBef>
                <a:spcPts val="600"/>
              </a:spcBef>
              <a:buNone/>
            </a:pPr>
            <a:r>
              <a:rPr lang="en-US" sz="2200" dirty="0">
                <a:latin typeface="+mj-lt"/>
                <a:cs typeface="+mn-cs"/>
              </a:rPr>
              <a:t>Exceptions</a:t>
            </a:r>
          </a:p>
          <a:p>
            <a:pPr marL="350838" lvl="1" indent="-214313" defTabSz="914367">
              <a:spcBef>
                <a:spcPts val="600"/>
              </a:spcBef>
              <a:spcAft>
                <a:spcPts val="200"/>
              </a:spcAft>
            </a:pPr>
            <a:r>
              <a:rPr lang="en-US" sz="1800" dirty="0"/>
              <a:t>Exceptions are events that occur while a flow is running.</a:t>
            </a:r>
          </a:p>
          <a:p>
            <a:pPr marL="350838" lvl="1" indent="-214313" defTabSz="914367">
              <a:spcBef>
                <a:spcPts val="600"/>
              </a:spcBef>
              <a:spcAft>
                <a:spcPts val="200"/>
              </a:spcAft>
            </a:pPr>
            <a:r>
              <a:rPr lang="en-US" sz="1800" dirty="0"/>
              <a:t>Exceptions may be caused by various factors: Incorrect inputs, unexpected values, software/hardware failures, unavailable resources, etc.</a:t>
            </a:r>
          </a:p>
        </p:txBody>
      </p:sp>
      <p:sp>
        <p:nvSpPr>
          <p:cNvPr id="5" name="Text Placeholder 4">
            <a:extLst>
              <a:ext uri="{FF2B5EF4-FFF2-40B4-BE49-F238E27FC236}">
                <a16:creationId xmlns:a16="http://schemas.microsoft.com/office/drawing/2014/main" id="{0D29C7AE-E707-5C46-5116-96DDACC729EC}"/>
              </a:ext>
            </a:extLst>
          </p:cNvPr>
          <p:cNvSpPr>
            <a:spLocks noGrp="1"/>
          </p:cNvSpPr>
          <p:nvPr>
            <p:ph type="body" sz="quarter" idx="20"/>
          </p:nvPr>
        </p:nvSpPr>
        <p:spPr>
          <a:xfrm>
            <a:off x="6253664" y="1591056"/>
            <a:ext cx="5187106" cy="1826141"/>
          </a:xfrm>
        </p:spPr>
        <p:txBody>
          <a:bodyPr/>
          <a:lstStyle/>
          <a:p>
            <a:pPr marL="0" indent="0" defTabSz="914367">
              <a:spcBef>
                <a:spcPts val="600"/>
              </a:spcBef>
              <a:buNone/>
            </a:pPr>
            <a:r>
              <a:rPr lang="en-US" sz="2200">
                <a:latin typeface="+mj-lt"/>
                <a:cs typeface="+mn-cs"/>
              </a:rPr>
              <a:t>Handling exceptions</a:t>
            </a:r>
          </a:p>
          <a:p>
            <a:pPr marL="350838" lvl="1" indent="-214313" defTabSz="914367">
              <a:spcBef>
                <a:spcPts val="600"/>
              </a:spcBef>
              <a:spcAft>
                <a:spcPts val="200"/>
              </a:spcAft>
            </a:pPr>
            <a:r>
              <a:rPr lang="en-US" sz="1800"/>
              <a:t>When an exception occurs, the default behavior would be to stop the flow, and generate an error. However, this behavior can be modified, so as to remedy the situation and prevent the flow from stopping.</a:t>
            </a:r>
          </a:p>
        </p:txBody>
      </p:sp>
    </p:spTree>
    <p:extLst>
      <p:ext uri="{BB962C8B-B14F-4D97-AF65-F5344CB8AC3E}">
        <p14:creationId xmlns:p14="http://schemas.microsoft.com/office/powerpoint/2010/main" val="72156115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D71C92-CFC8-324E-A822-DA86E45F50B8}"/>
              </a:ext>
            </a:extLst>
          </p:cNvPr>
          <p:cNvSpPr>
            <a:spLocks noGrp="1"/>
          </p:cNvSpPr>
          <p:nvPr>
            <p:ph type="title"/>
          </p:nvPr>
        </p:nvSpPr>
        <p:spPr/>
        <p:txBody>
          <a:bodyPr/>
          <a:lstStyle/>
          <a:p>
            <a:r>
              <a:rPr lang="en-US"/>
              <a:t>Exception Handling</a:t>
            </a:r>
          </a:p>
        </p:txBody>
      </p:sp>
      <p:sp>
        <p:nvSpPr>
          <p:cNvPr id="6" name="Oval 5">
            <a:extLst>
              <a:ext uri="{FF2B5EF4-FFF2-40B4-BE49-F238E27FC236}">
                <a16:creationId xmlns:a16="http://schemas.microsoft.com/office/drawing/2014/main" id="{2A5881F9-76AB-4171-8815-1DFB17290394}"/>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7" name="Text Placeholder 5">
            <a:extLst>
              <a:ext uri="{FF2B5EF4-FFF2-40B4-BE49-F238E27FC236}">
                <a16:creationId xmlns:a16="http://schemas.microsoft.com/office/drawing/2014/main" id="{5E820E63-3BC1-F303-6505-AB453A2D1C90}"/>
              </a:ext>
            </a:extLst>
          </p:cNvPr>
          <p:cNvSpPr txBox="1">
            <a:spLocks/>
          </p:cNvSpPr>
          <p:nvPr/>
        </p:nvSpPr>
        <p:spPr>
          <a:xfrm>
            <a:off x="1319213" y="1492928"/>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600"/>
              </a:spcBef>
              <a:buNone/>
            </a:pPr>
            <a:r>
              <a:rPr lang="en-US" sz="2200">
                <a:latin typeface="+mj-lt"/>
                <a:cs typeface="+mn-cs"/>
              </a:rPr>
              <a:t>Action-level exception handling</a:t>
            </a:r>
          </a:p>
        </p:txBody>
      </p:sp>
      <p:sp>
        <p:nvSpPr>
          <p:cNvPr id="8" name="Text Placeholder 5">
            <a:extLst>
              <a:ext uri="{FF2B5EF4-FFF2-40B4-BE49-F238E27FC236}">
                <a16:creationId xmlns:a16="http://schemas.microsoft.com/office/drawing/2014/main" id="{F7146B00-A097-3329-931A-850EF91C3C3F}"/>
              </a:ext>
            </a:extLst>
          </p:cNvPr>
          <p:cNvSpPr txBox="1">
            <a:spLocks/>
          </p:cNvSpPr>
          <p:nvPr/>
        </p:nvSpPr>
        <p:spPr>
          <a:xfrm>
            <a:off x="1319213" y="1937642"/>
            <a:ext cx="10280650" cy="830997"/>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In the initial example, we mentioned that the client’s database may be inaccessible, causing the action that communicates with the database to produce an exception. To prevent this, open the action’s properties, and press the On error button.</a:t>
            </a:r>
          </a:p>
        </p:txBody>
      </p:sp>
      <p:sp>
        <p:nvSpPr>
          <p:cNvPr id="9" name="Oval 8">
            <a:extLst>
              <a:ext uri="{FF2B5EF4-FFF2-40B4-BE49-F238E27FC236}">
                <a16:creationId xmlns:a16="http://schemas.microsoft.com/office/drawing/2014/main" id="{CECB306D-FB0D-4DB3-C499-14F10E501DE1}"/>
              </a:ext>
              <a:ext uri="{C183D7F6-B498-43B3-948B-1728B52AA6E4}">
                <adec:decorative xmlns:adec="http://schemas.microsoft.com/office/drawing/2017/decorative" val="0"/>
              </a:ext>
            </a:extLst>
          </p:cNvPr>
          <p:cNvSpPr>
            <a:spLocks/>
          </p:cNvSpPr>
          <p:nvPr/>
        </p:nvSpPr>
        <p:spPr bwMode="auto">
          <a:xfrm>
            <a:off x="588963" y="312879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10" name="Text Placeholder 5">
            <a:extLst>
              <a:ext uri="{FF2B5EF4-FFF2-40B4-BE49-F238E27FC236}">
                <a16:creationId xmlns:a16="http://schemas.microsoft.com/office/drawing/2014/main" id="{ABBFC1DC-1057-37E1-EA48-3714A7AB593B}"/>
              </a:ext>
            </a:extLst>
          </p:cNvPr>
          <p:cNvSpPr txBox="1">
            <a:spLocks/>
          </p:cNvSpPr>
          <p:nvPr/>
        </p:nvSpPr>
        <p:spPr>
          <a:xfrm>
            <a:off x="1319213" y="323495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600"/>
              </a:spcBef>
              <a:buNone/>
            </a:pPr>
            <a:r>
              <a:rPr lang="en-US" sz="2200">
                <a:latin typeface="+mj-lt"/>
              </a:rPr>
              <a:t>Block-level exception handling</a:t>
            </a:r>
          </a:p>
        </p:txBody>
      </p:sp>
      <p:sp>
        <p:nvSpPr>
          <p:cNvPr id="11" name="Text Placeholder 5">
            <a:extLst>
              <a:ext uri="{FF2B5EF4-FFF2-40B4-BE49-F238E27FC236}">
                <a16:creationId xmlns:a16="http://schemas.microsoft.com/office/drawing/2014/main" id="{DB7420AA-624E-BC90-1BCA-646902266BF3}"/>
              </a:ext>
            </a:extLst>
          </p:cNvPr>
          <p:cNvSpPr txBox="1">
            <a:spLocks/>
          </p:cNvSpPr>
          <p:nvPr/>
        </p:nvSpPr>
        <p:spPr>
          <a:xfrm>
            <a:off x="1319213" y="3679673"/>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There are cases where one cannot be certain which action is at risk of failing, and it is not practical to apply the same exception handling rules to every single action.</a:t>
            </a:r>
          </a:p>
        </p:txBody>
      </p:sp>
      <p:sp>
        <p:nvSpPr>
          <p:cNvPr id="12" name="Oval 11">
            <a:extLst>
              <a:ext uri="{FF2B5EF4-FFF2-40B4-BE49-F238E27FC236}">
                <a16:creationId xmlns:a16="http://schemas.microsoft.com/office/drawing/2014/main" id="{E577BB1B-72A0-A1A2-5987-672F78846E15}"/>
              </a:ext>
              <a:ext uri="{C183D7F6-B498-43B3-948B-1728B52AA6E4}">
                <adec:decorative xmlns:adec="http://schemas.microsoft.com/office/drawing/2017/decorative" val="0"/>
              </a:ext>
            </a:extLst>
          </p:cNvPr>
          <p:cNvSpPr>
            <a:spLocks/>
          </p:cNvSpPr>
          <p:nvPr/>
        </p:nvSpPr>
        <p:spPr bwMode="auto">
          <a:xfrm>
            <a:off x="588963" y="467159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3" name="Text Placeholder 5">
            <a:extLst>
              <a:ext uri="{FF2B5EF4-FFF2-40B4-BE49-F238E27FC236}">
                <a16:creationId xmlns:a16="http://schemas.microsoft.com/office/drawing/2014/main" id="{7CC4C77A-6703-7606-3C92-7AED2771AC8B}"/>
              </a:ext>
            </a:extLst>
          </p:cNvPr>
          <p:cNvSpPr txBox="1">
            <a:spLocks/>
          </p:cNvSpPr>
          <p:nvPr/>
        </p:nvSpPr>
        <p:spPr>
          <a:xfrm>
            <a:off x="1319213" y="4777753"/>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600"/>
              </a:spcBef>
              <a:buNone/>
            </a:pPr>
            <a:r>
              <a:rPr lang="en-US" sz="2200">
                <a:latin typeface="+mj-lt"/>
              </a:rPr>
              <a:t>Exception handling priorities</a:t>
            </a:r>
          </a:p>
        </p:txBody>
      </p:sp>
      <p:sp>
        <p:nvSpPr>
          <p:cNvPr id="14" name="Text Placeholder 5">
            <a:extLst>
              <a:ext uri="{FF2B5EF4-FFF2-40B4-BE49-F238E27FC236}">
                <a16:creationId xmlns:a16="http://schemas.microsoft.com/office/drawing/2014/main" id="{718B534A-1E13-BFD5-6075-480F82676DA2}"/>
              </a:ext>
            </a:extLst>
          </p:cNvPr>
          <p:cNvSpPr txBox="1">
            <a:spLocks/>
          </p:cNvSpPr>
          <p:nvPr/>
        </p:nvSpPr>
        <p:spPr>
          <a:xfrm>
            <a:off x="1319213" y="5222467"/>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a:t>The order in which exception handling is applied is from the bottom up.</a:t>
            </a:r>
            <a:endParaRPr lang="en-US" sz="1800"/>
          </a:p>
        </p:txBody>
      </p:sp>
    </p:spTree>
    <p:extLst>
      <p:ext uri="{BB962C8B-B14F-4D97-AF65-F5344CB8AC3E}">
        <p14:creationId xmlns:p14="http://schemas.microsoft.com/office/powerpoint/2010/main" val="28620384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Toolbar</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Toolbar</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3297938" cy="304698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Contains basic operations for use with actions (save, undo, copy, debug, and paste) and buttons to start the desktop/web recorders and control the process implementation (start/pause/stop).</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2" name="Rectangle 1" descr="Toolbar highlight">
            <a:extLst>
              <a:ext uri="{FF2B5EF4-FFF2-40B4-BE49-F238E27FC236}">
                <a16:creationId xmlns:a16="http://schemas.microsoft.com/office/drawing/2014/main" id="{ED0E549C-8EFE-80BB-04A3-0114EB7A1D61}"/>
              </a:ext>
            </a:extLst>
          </p:cNvPr>
          <p:cNvSpPr/>
          <p:nvPr/>
        </p:nvSpPr>
        <p:spPr bwMode="auto">
          <a:xfrm>
            <a:off x="6257636" y="1862138"/>
            <a:ext cx="2473614" cy="25003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752576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Deploy Exception Handling</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1354217"/>
          </a:xfrm>
          <a:prstGeom prst="rect">
            <a:avLst/>
          </a:prstGeom>
          <a:noFill/>
        </p:spPr>
        <p:txBody>
          <a:bodyPr wrap="square" lIns="0" tIns="0" rIns="0" bIns="0">
            <a:spAutoFit/>
          </a:bodyPr>
          <a:lstStyle/>
          <a:p>
            <a:pPr>
              <a:lnSpc>
                <a:spcPct val="100000"/>
              </a:lnSpc>
              <a:spcBef>
                <a:spcPts val="600"/>
              </a:spcBef>
              <a:spcAft>
                <a:spcPts val="600"/>
              </a:spcAft>
              <a:buSzPct val="90000"/>
            </a:pPr>
            <a:r>
              <a:rPr lang="en-US" sz="2200"/>
              <a:t>To avoid errors, users may configure exception handling rules, so that the flow can recover and continue running.</a:t>
            </a:r>
          </a:p>
        </p:txBody>
      </p:sp>
      <p:sp>
        <p:nvSpPr>
          <p:cNvPr id="9" name="TextBox 8">
            <a:extLst>
              <a:ext uri="{FF2B5EF4-FFF2-40B4-BE49-F238E27FC236}">
                <a16:creationId xmlns:a16="http://schemas.microsoft.com/office/drawing/2014/main" id="{2AF93660-77A4-1FEA-290D-6F095CD94782}"/>
              </a:ext>
            </a:extLst>
          </p:cNvPr>
          <p:cNvSpPr txBox="1"/>
          <p:nvPr/>
        </p:nvSpPr>
        <p:spPr>
          <a:xfrm>
            <a:off x="588262" y="3429000"/>
            <a:ext cx="4085338" cy="1769715"/>
          </a:xfrm>
          <a:prstGeom prst="rect">
            <a:avLst/>
          </a:prstGeom>
          <a:noFill/>
        </p:spPr>
        <p:txBody>
          <a:bodyPr wrap="square" lIns="0" tIns="0" rIns="0" bIns="0">
            <a:spAutoFit/>
          </a:bodyPr>
          <a:lstStyle/>
          <a:p>
            <a:pPr>
              <a:spcBef>
                <a:spcPts val="600"/>
              </a:spcBef>
              <a:buSzPct val="90000"/>
            </a:pPr>
            <a:r>
              <a:rPr lang="en-US" sz="2200">
                <a:latin typeface="+mj-lt"/>
              </a:rPr>
              <a:t>Exception handling</a:t>
            </a:r>
          </a:p>
          <a:p>
            <a:pPr>
              <a:lnSpc>
                <a:spcPct val="100000"/>
              </a:lnSpc>
              <a:spcBef>
                <a:spcPts val="600"/>
              </a:spcBef>
              <a:spcAft>
                <a:spcPts val="600"/>
              </a:spcAft>
              <a:buSzPct val="90000"/>
            </a:pPr>
            <a:r>
              <a:rPr lang="en-US" sz="2200"/>
              <a:t>Exceptions may occur from virtually any action. For this reason, most actions’ properties contain an </a:t>
            </a:r>
            <a:r>
              <a:rPr lang="en-US" sz="2200" b="1"/>
              <a:t>On error </a:t>
            </a:r>
            <a:r>
              <a:rPr lang="en-US" sz="2200"/>
              <a:t>button.</a:t>
            </a:r>
          </a:p>
        </p:txBody>
      </p:sp>
      <p:pic>
        <p:nvPicPr>
          <p:cNvPr id="7" name="图片 11" descr="Screenshot of the Launch Excel action properties dialog.">
            <a:extLst>
              <a:ext uri="{FF2B5EF4-FFF2-40B4-BE49-F238E27FC236}">
                <a16:creationId xmlns:a16="http://schemas.microsoft.com/office/drawing/2014/main" id="{0D3731B9-802F-0BCD-1005-32FC17D0D33F}"/>
              </a:ext>
            </a:extLst>
          </p:cNvPr>
          <p:cNvPicPr>
            <a:picLocks noGrp="1" noChangeAspect="1"/>
          </p:cNvPicPr>
          <p:nvPr>
            <p:ph type="pic" sz="quarter" idx="20"/>
          </p:nvPr>
        </p:nvPicPr>
        <p:blipFill rotWithShape="1">
          <a:blip r:embed="rId3"/>
          <a:srcRect l="-15105" t="-3169" r="-15105" b="-3169"/>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49959785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Configure Retry on Error</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1846659"/>
          </a:xfrm>
          <a:prstGeom prst="rect">
            <a:avLst/>
          </a:prstGeom>
          <a:noFill/>
        </p:spPr>
        <p:txBody>
          <a:bodyPr wrap="square" lIns="0" tIns="0" rIns="0" bIns="0">
            <a:spAutoFit/>
          </a:bodyPr>
          <a:lstStyle/>
          <a:p>
            <a:pPr>
              <a:spcBef>
                <a:spcPts val="600"/>
              </a:spcBef>
              <a:spcAft>
                <a:spcPts val="600"/>
              </a:spcAft>
              <a:buSzPct val="90000"/>
            </a:pPr>
            <a:r>
              <a:rPr lang="en-US" sz="2200"/>
              <a:t>The flow runs the action a set number of times after a set number of seconds</a:t>
            </a:r>
          </a:p>
          <a:p>
            <a:pPr>
              <a:spcBef>
                <a:spcPts val="600"/>
              </a:spcBef>
              <a:spcAft>
                <a:spcPts val="600"/>
              </a:spcAft>
              <a:buSzPct val="90000"/>
            </a:pPr>
            <a:r>
              <a:rPr lang="en-US" sz="2200"/>
              <a:t>The default value is one retrying with an interval of two seconds</a:t>
            </a:r>
          </a:p>
        </p:txBody>
      </p:sp>
      <p:pic>
        <p:nvPicPr>
          <p:cNvPr id="3" name="Content Placeholder 5" descr="Screenshot showing the copy file action with a red rectangle around the retry action if an error occurs toggle button">
            <a:extLst>
              <a:ext uri="{FF2B5EF4-FFF2-40B4-BE49-F238E27FC236}">
                <a16:creationId xmlns:a16="http://schemas.microsoft.com/office/drawing/2014/main" id="{3A1FDE39-1FCA-4C50-A058-7A69CD3BB63C}"/>
              </a:ext>
            </a:extLst>
          </p:cNvPr>
          <p:cNvPicPr>
            <a:picLocks/>
          </p:cNvPicPr>
          <p:nvPr/>
        </p:nvPicPr>
        <p:blipFill rotWithShape="1">
          <a:blip r:embed="rId3"/>
          <a:srcRect l="-6683" r="-6683"/>
          <a:stretch/>
        </p:blipFill>
        <p:spPr>
          <a:xfrm>
            <a:off x="4818063" y="1581151"/>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27837435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67383A-8C97-EEF7-B587-25E1706CD43E}"/>
              </a:ext>
              <a:ext uri="{C183D7F6-B498-43B3-948B-1728B52AA6E4}">
                <adec:decorative xmlns:adec="http://schemas.microsoft.com/office/drawing/2017/decorative" val="1"/>
              </a:ext>
            </a:extLst>
          </p:cNvPr>
          <p:cNvGrpSpPr/>
          <p:nvPr/>
        </p:nvGrpSpPr>
        <p:grpSpPr>
          <a:xfrm>
            <a:off x="588261" y="1422400"/>
            <a:ext cx="11013474" cy="4850383"/>
            <a:chOff x="588261" y="1422400"/>
            <a:chExt cx="11013474" cy="4850383"/>
          </a:xfrm>
        </p:grpSpPr>
        <p:sp>
          <p:nvSpPr>
            <p:cNvPr id="7" name="Rectangle 6">
              <a:extLst>
                <a:ext uri="{FF2B5EF4-FFF2-40B4-BE49-F238E27FC236}">
                  <a16:creationId xmlns:a16="http://schemas.microsoft.com/office/drawing/2014/main" id="{22936C7C-A7D1-16EB-EC5F-8681C198A958}"/>
                </a:ext>
                <a:ext uri="{C183D7F6-B498-43B3-948B-1728B52AA6E4}">
                  <adec:decorative xmlns:adec="http://schemas.microsoft.com/office/drawing/2017/decorative" val="1"/>
                </a:ext>
              </a:extLst>
            </p:cNvPr>
            <p:cNvSpPr/>
            <p:nvPr/>
          </p:nvSpPr>
          <p:spPr bwMode="auto">
            <a:xfrm>
              <a:off x="588261" y="1422400"/>
              <a:ext cx="5333402" cy="4850383"/>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45A771D-F98E-3343-5FA9-8876859BEC44}"/>
                </a:ext>
                <a:ext uri="{C183D7F6-B498-43B3-948B-1728B52AA6E4}">
                  <adec:decorative xmlns:adec="http://schemas.microsoft.com/office/drawing/2017/decorative" val="1"/>
                </a:ext>
              </a:extLst>
            </p:cNvPr>
            <p:cNvSpPr/>
            <p:nvPr/>
          </p:nvSpPr>
          <p:spPr bwMode="auto">
            <a:xfrm>
              <a:off x="6268333" y="1422400"/>
              <a:ext cx="5333402" cy="4850383"/>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itle 5">
            <a:extLst>
              <a:ext uri="{FF2B5EF4-FFF2-40B4-BE49-F238E27FC236}">
                <a16:creationId xmlns:a16="http://schemas.microsoft.com/office/drawing/2014/main" id="{689A34E6-E204-2C0A-1A9B-8FB208B3872B}"/>
              </a:ext>
            </a:extLst>
          </p:cNvPr>
          <p:cNvSpPr>
            <a:spLocks noGrp="1"/>
          </p:cNvSpPr>
          <p:nvPr>
            <p:ph type="title"/>
          </p:nvPr>
        </p:nvSpPr>
        <p:spPr>
          <a:xfrm>
            <a:off x="588262" y="585216"/>
            <a:ext cx="11013474" cy="492443"/>
          </a:xfrm>
        </p:spPr>
        <p:txBody>
          <a:bodyPr/>
          <a:lstStyle/>
          <a:p>
            <a:r>
              <a:rPr lang="en-US"/>
              <a:t>Other Options to Handle the Error</a:t>
            </a:r>
          </a:p>
        </p:txBody>
      </p:sp>
      <p:pic>
        <p:nvPicPr>
          <p:cNvPr id="10" name="Content Placeholder 4" descr="Screenshot showing the copy file action with a red rectangle around the exception handling mode dropdown options">
            <a:extLst>
              <a:ext uri="{FF2B5EF4-FFF2-40B4-BE49-F238E27FC236}">
                <a16:creationId xmlns:a16="http://schemas.microsoft.com/office/drawing/2014/main" id="{B3DCF8DC-6866-37D9-5229-D4B51CDA0E38}"/>
              </a:ext>
            </a:extLst>
          </p:cNvPr>
          <p:cNvPicPr>
            <a:picLocks/>
          </p:cNvPicPr>
          <p:nvPr/>
        </p:nvPicPr>
        <p:blipFill>
          <a:blip r:embed="rId3"/>
          <a:stretch>
            <a:fillRect/>
          </a:stretch>
        </p:blipFill>
        <p:spPr>
          <a:xfrm>
            <a:off x="767941" y="1886857"/>
            <a:ext cx="4974042" cy="3921468"/>
          </a:xfrm>
          <a:prstGeom prst="rect">
            <a:avLst/>
          </a:prstGeom>
          <a:ln>
            <a:noFill/>
          </a:ln>
        </p:spPr>
      </p:pic>
      <p:pic>
        <p:nvPicPr>
          <p:cNvPr id="11" name="Content Placeholder 5" descr="Screenshot showing the copy file action with a red rectangle around the new rule submenu options">
            <a:extLst>
              <a:ext uri="{FF2B5EF4-FFF2-40B4-BE49-F238E27FC236}">
                <a16:creationId xmlns:a16="http://schemas.microsoft.com/office/drawing/2014/main" id="{40609DA4-B87B-DCE3-1DC8-391EC6C515A6}"/>
              </a:ext>
            </a:extLst>
          </p:cNvPr>
          <p:cNvPicPr>
            <a:picLocks/>
          </p:cNvPicPr>
          <p:nvPr/>
        </p:nvPicPr>
        <p:blipFill>
          <a:blip r:embed="rId4"/>
          <a:stretch>
            <a:fillRect/>
          </a:stretch>
        </p:blipFill>
        <p:spPr>
          <a:xfrm>
            <a:off x="6448013" y="1886857"/>
            <a:ext cx="4974042" cy="3921468"/>
          </a:xfrm>
          <a:prstGeom prst="rect">
            <a:avLst/>
          </a:prstGeom>
          <a:ln>
            <a:noFill/>
          </a:ln>
        </p:spPr>
      </p:pic>
    </p:spTree>
    <p:extLst>
      <p:ext uri="{BB962C8B-B14F-4D97-AF65-F5344CB8AC3E}">
        <p14:creationId xmlns:p14="http://schemas.microsoft.com/office/powerpoint/2010/main" val="259229869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Handle Errors of Group of Actions</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2600712"/>
          </a:xfrm>
          <a:prstGeom prst="rect">
            <a:avLst/>
          </a:prstGeom>
          <a:noFill/>
        </p:spPr>
        <p:txBody>
          <a:bodyPr wrap="square" lIns="0" tIns="0" rIns="0" bIns="0">
            <a:spAutoFit/>
          </a:bodyPr>
          <a:lstStyle/>
          <a:p>
            <a:pPr>
              <a:spcBef>
                <a:spcPts val="1200"/>
              </a:spcBef>
              <a:spcAft>
                <a:spcPts val="600"/>
              </a:spcAft>
              <a:buSzPct val="90000"/>
            </a:pPr>
            <a:r>
              <a:rPr lang="en-US" sz="2200"/>
              <a:t>Some scenarios may require you to implement the same error-handling functionality for several actions in your desktop flows</a:t>
            </a:r>
          </a:p>
          <a:p>
            <a:pPr>
              <a:spcBef>
                <a:spcPts val="1200"/>
              </a:spcBef>
              <a:spcAft>
                <a:spcPts val="600"/>
              </a:spcAft>
              <a:buSzPct val="90000"/>
            </a:pPr>
            <a:r>
              <a:rPr lang="en-US" sz="2200"/>
              <a:t>Use the On block error action and configure error-handling for all the actions inside the block</a:t>
            </a:r>
          </a:p>
        </p:txBody>
      </p:sp>
      <p:pic>
        <p:nvPicPr>
          <p:cNvPr id="6" name="Content Placeholder 5" descr="Screenshot of the desktop flow designer showing the On block error action">
            <a:extLst>
              <a:ext uri="{FF2B5EF4-FFF2-40B4-BE49-F238E27FC236}">
                <a16:creationId xmlns:a16="http://schemas.microsoft.com/office/drawing/2014/main" id="{3CCB864C-3D84-42A3-2477-EBEA16266F39}"/>
              </a:ext>
            </a:extLst>
          </p:cNvPr>
          <p:cNvPicPr>
            <a:picLocks noGrp="1"/>
          </p:cNvPicPr>
          <p:nvPr>
            <p:ph type="pic" sz="quarter" idx="20"/>
          </p:nvPr>
        </p:nvPicPr>
        <p:blipFill rotWithShape="1">
          <a:blip r:embed="rId3"/>
          <a:srcRect l="-4312" t="-2139" r="-4312" b="-2139"/>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74654570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19B313-99AC-6398-8204-FF599EA2C151}"/>
              </a:ext>
            </a:extLst>
          </p:cNvPr>
          <p:cNvSpPr>
            <a:spLocks noGrp="1"/>
          </p:cNvSpPr>
          <p:nvPr>
            <p:ph type="title"/>
          </p:nvPr>
        </p:nvSpPr>
        <p:spPr/>
        <p:txBody>
          <a:bodyPr/>
          <a:lstStyle/>
          <a:p>
            <a:r>
              <a:rPr lang="en-US"/>
              <a:t>Folder Actions</a:t>
            </a:r>
          </a:p>
        </p:txBody>
      </p:sp>
      <p:sp>
        <p:nvSpPr>
          <p:cNvPr id="7" name="Oval 6">
            <a:extLst>
              <a:ext uri="{FF2B5EF4-FFF2-40B4-BE49-F238E27FC236}">
                <a16:creationId xmlns:a16="http://schemas.microsoft.com/office/drawing/2014/main" id="{EC659746-E057-80E1-CDFF-7F9677080C7C}"/>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22" name="Text Placeholder 5">
            <a:extLst>
              <a:ext uri="{FF2B5EF4-FFF2-40B4-BE49-F238E27FC236}">
                <a16:creationId xmlns:a16="http://schemas.microsoft.com/office/drawing/2014/main" id="{93CBDA28-79BB-968A-A18E-4F2491F51221}"/>
              </a:ext>
            </a:extLst>
          </p:cNvPr>
          <p:cNvSpPr txBox="1">
            <a:spLocks/>
          </p:cNvSpPr>
          <p:nvPr/>
        </p:nvSpPr>
        <p:spPr>
          <a:xfrm>
            <a:off x="1319214" y="1349534"/>
            <a:ext cx="10282525" cy="553998"/>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Get special folder </a:t>
            </a:r>
            <a:r>
              <a:rPr lang="en-US" sz="1800"/>
              <a:t>–</a:t>
            </a:r>
            <a:r>
              <a:rPr lang="en-US" sz="1800" b="1"/>
              <a:t> </a:t>
            </a:r>
            <a:r>
              <a:rPr lang="en-US" sz="1800"/>
              <a:t>To retrieve the paths of commonly used directories, which vary among different users and computers</a:t>
            </a:r>
          </a:p>
        </p:txBody>
      </p:sp>
      <p:sp>
        <p:nvSpPr>
          <p:cNvPr id="9" name="Oval 8">
            <a:extLst>
              <a:ext uri="{FF2B5EF4-FFF2-40B4-BE49-F238E27FC236}">
                <a16:creationId xmlns:a16="http://schemas.microsoft.com/office/drawing/2014/main" id="{C11C6FE0-B30D-E430-F909-59D72F506AC4}"/>
              </a:ext>
              <a:ext uri="{C183D7F6-B498-43B3-948B-1728B52AA6E4}">
                <adec:decorative xmlns:adec="http://schemas.microsoft.com/office/drawing/2017/decorative" val="0"/>
              </a:ext>
            </a:extLst>
          </p:cNvPr>
          <p:cNvSpPr>
            <a:spLocks/>
          </p:cNvSpPr>
          <p:nvPr/>
        </p:nvSpPr>
        <p:spPr bwMode="auto">
          <a:xfrm>
            <a:off x="623900" y="208544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23" name="Text Placeholder 5">
            <a:extLst>
              <a:ext uri="{FF2B5EF4-FFF2-40B4-BE49-F238E27FC236}">
                <a16:creationId xmlns:a16="http://schemas.microsoft.com/office/drawing/2014/main" id="{72A3AF44-A706-24B7-8AB5-5CA843B6B6B8}"/>
              </a:ext>
            </a:extLst>
          </p:cNvPr>
          <p:cNvSpPr txBox="1">
            <a:spLocks/>
          </p:cNvSpPr>
          <p:nvPr/>
        </p:nvSpPr>
        <p:spPr>
          <a:xfrm>
            <a:off x="1319211" y="2187441"/>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Create folder </a:t>
            </a:r>
            <a:r>
              <a:rPr lang="en-US" sz="1800"/>
              <a:t>–</a:t>
            </a:r>
            <a:r>
              <a:rPr lang="en-US" sz="1800" b="1"/>
              <a:t> </a:t>
            </a:r>
            <a:r>
              <a:rPr lang="en-US" sz="1800"/>
              <a:t>Create new folders</a:t>
            </a:r>
          </a:p>
        </p:txBody>
      </p:sp>
      <p:sp>
        <p:nvSpPr>
          <p:cNvPr id="11" name="Oval 10">
            <a:extLst>
              <a:ext uri="{FF2B5EF4-FFF2-40B4-BE49-F238E27FC236}">
                <a16:creationId xmlns:a16="http://schemas.microsoft.com/office/drawing/2014/main" id="{64EC3775-64E3-B290-F992-BD55B743EB86}"/>
              </a:ext>
              <a:ext uri="{C183D7F6-B498-43B3-948B-1728B52AA6E4}">
                <adec:decorative xmlns:adec="http://schemas.microsoft.com/office/drawing/2017/decorative" val="0"/>
              </a:ext>
            </a:extLst>
          </p:cNvPr>
          <p:cNvSpPr>
            <a:spLocks/>
          </p:cNvSpPr>
          <p:nvPr/>
        </p:nvSpPr>
        <p:spPr bwMode="auto">
          <a:xfrm>
            <a:off x="623900" y="278485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24" name="Text Placeholder 5">
            <a:extLst>
              <a:ext uri="{FF2B5EF4-FFF2-40B4-BE49-F238E27FC236}">
                <a16:creationId xmlns:a16="http://schemas.microsoft.com/office/drawing/2014/main" id="{31EF0A55-AE76-C75E-3AA7-BFB3224BBE00}"/>
              </a:ext>
            </a:extLst>
          </p:cNvPr>
          <p:cNvSpPr txBox="1">
            <a:spLocks/>
          </p:cNvSpPr>
          <p:nvPr/>
        </p:nvSpPr>
        <p:spPr>
          <a:xfrm>
            <a:off x="1319214" y="2886850"/>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Copy folder </a:t>
            </a:r>
            <a:r>
              <a:rPr lang="en-US" sz="1800"/>
              <a:t>–</a:t>
            </a:r>
            <a:r>
              <a:rPr lang="en-US" sz="1800" b="1"/>
              <a:t> </a:t>
            </a:r>
            <a:r>
              <a:rPr lang="en-US" sz="1800"/>
              <a:t>Copy a folder to a different directory</a:t>
            </a:r>
          </a:p>
        </p:txBody>
      </p:sp>
      <p:sp>
        <p:nvSpPr>
          <p:cNvPr id="13" name="Oval 12">
            <a:extLst>
              <a:ext uri="{FF2B5EF4-FFF2-40B4-BE49-F238E27FC236}">
                <a16:creationId xmlns:a16="http://schemas.microsoft.com/office/drawing/2014/main" id="{1C87F8AA-23AB-242E-58CA-96D495D43E05}"/>
              </a:ext>
              <a:ext uri="{C183D7F6-B498-43B3-948B-1728B52AA6E4}">
                <adec:decorative xmlns:adec="http://schemas.microsoft.com/office/drawing/2017/decorative" val="0"/>
              </a:ext>
            </a:extLst>
          </p:cNvPr>
          <p:cNvSpPr>
            <a:spLocks/>
          </p:cNvSpPr>
          <p:nvPr/>
        </p:nvSpPr>
        <p:spPr bwMode="auto">
          <a:xfrm>
            <a:off x="623900" y="348425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25" name="Text Placeholder 5">
            <a:extLst>
              <a:ext uri="{FF2B5EF4-FFF2-40B4-BE49-F238E27FC236}">
                <a16:creationId xmlns:a16="http://schemas.microsoft.com/office/drawing/2014/main" id="{60B4C106-22FF-AE9C-A983-FD7D88F4D3A8}"/>
              </a:ext>
            </a:extLst>
          </p:cNvPr>
          <p:cNvSpPr txBox="1">
            <a:spLocks/>
          </p:cNvSpPr>
          <p:nvPr/>
        </p:nvSpPr>
        <p:spPr>
          <a:xfrm>
            <a:off x="1319214" y="3586259"/>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Move folder </a:t>
            </a:r>
            <a:r>
              <a:rPr lang="en-US" sz="1800"/>
              <a:t>–</a:t>
            </a:r>
            <a:r>
              <a:rPr lang="en-US" sz="1800" b="1"/>
              <a:t> </a:t>
            </a:r>
            <a:r>
              <a:rPr lang="en-US" sz="1800"/>
              <a:t>Copy a folder to a new destination</a:t>
            </a:r>
          </a:p>
        </p:txBody>
      </p:sp>
      <p:sp>
        <p:nvSpPr>
          <p:cNvPr id="15" name="Oval 14">
            <a:extLst>
              <a:ext uri="{FF2B5EF4-FFF2-40B4-BE49-F238E27FC236}">
                <a16:creationId xmlns:a16="http://schemas.microsoft.com/office/drawing/2014/main" id="{8815C4E5-4AEA-1055-0DC3-8A974F30A6C8}"/>
              </a:ext>
              <a:ext uri="{C183D7F6-B498-43B3-948B-1728B52AA6E4}">
                <adec:decorative xmlns:adec="http://schemas.microsoft.com/office/drawing/2017/decorative" val="0"/>
              </a:ext>
            </a:extLst>
          </p:cNvPr>
          <p:cNvSpPr>
            <a:spLocks/>
          </p:cNvSpPr>
          <p:nvPr/>
        </p:nvSpPr>
        <p:spPr bwMode="auto">
          <a:xfrm>
            <a:off x="623900" y="4183668"/>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26" name="Text Placeholder 5">
            <a:extLst>
              <a:ext uri="{FF2B5EF4-FFF2-40B4-BE49-F238E27FC236}">
                <a16:creationId xmlns:a16="http://schemas.microsoft.com/office/drawing/2014/main" id="{8DE3E170-0D9A-B9A4-7A10-7D19FF6269A9}"/>
              </a:ext>
            </a:extLst>
          </p:cNvPr>
          <p:cNvSpPr txBox="1">
            <a:spLocks/>
          </p:cNvSpPr>
          <p:nvPr/>
        </p:nvSpPr>
        <p:spPr>
          <a:xfrm>
            <a:off x="1319214" y="4285668"/>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Rename folder </a:t>
            </a:r>
            <a:r>
              <a:rPr lang="en-US" sz="1800"/>
              <a:t>–</a:t>
            </a:r>
            <a:r>
              <a:rPr lang="en-US" sz="1800" b="1"/>
              <a:t> </a:t>
            </a:r>
            <a:r>
              <a:rPr lang="en-US" sz="1800"/>
              <a:t>Rename a folder</a:t>
            </a:r>
          </a:p>
        </p:txBody>
      </p:sp>
      <p:sp>
        <p:nvSpPr>
          <p:cNvPr id="17" name="Oval 16">
            <a:extLst>
              <a:ext uri="{FF2B5EF4-FFF2-40B4-BE49-F238E27FC236}">
                <a16:creationId xmlns:a16="http://schemas.microsoft.com/office/drawing/2014/main" id="{506D772F-D64F-0CCB-E4CC-66E757A6FD9D}"/>
              </a:ext>
              <a:ext uri="{C183D7F6-B498-43B3-948B-1728B52AA6E4}">
                <adec:decorative xmlns:adec="http://schemas.microsoft.com/office/drawing/2017/decorative" val="0"/>
              </a:ext>
            </a:extLst>
          </p:cNvPr>
          <p:cNvSpPr>
            <a:spLocks/>
          </p:cNvSpPr>
          <p:nvPr/>
        </p:nvSpPr>
        <p:spPr bwMode="auto">
          <a:xfrm>
            <a:off x="623900" y="4883077"/>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6</a:t>
            </a:r>
            <a:endParaRPr lang="en-IN" sz="2400" b="1">
              <a:solidFill>
                <a:schemeClr val="tx1"/>
              </a:solidFill>
            </a:endParaRPr>
          </a:p>
        </p:txBody>
      </p:sp>
      <p:sp>
        <p:nvSpPr>
          <p:cNvPr id="27" name="Text Placeholder 5">
            <a:extLst>
              <a:ext uri="{FF2B5EF4-FFF2-40B4-BE49-F238E27FC236}">
                <a16:creationId xmlns:a16="http://schemas.microsoft.com/office/drawing/2014/main" id="{73462A05-8FF7-58F0-4E82-11753C77C307}"/>
              </a:ext>
            </a:extLst>
          </p:cNvPr>
          <p:cNvSpPr txBox="1">
            <a:spLocks/>
          </p:cNvSpPr>
          <p:nvPr/>
        </p:nvSpPr>
        <p:spPr>
          <a:xfrm>
            <a:off x="1319211" y="4985077"/>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Delete folder </a:t>
            </a:r>
            <a:r>
              <a:rPr lang="en-US" sz="1800"/>
              <a:t>–</a:t>
            </a:r>
            <a:r>
              <a:rPr lang="en-US" sz="1800" b="1"/>
              <a:t> </a:t>
            </a:r>
            <a:r>
              <a:rPr lang="en-US" sz="1800"/>
              <a:t>Delete folders</a:t>
            </a:r>
          </a:p>
        </p:txBody>
      </p:sp>
      <p:sp>
        <p:nvSpPr>
          <p:cNvPr id="19" name="Oval 18">
            <a:extLst>
              <a:ext uri="{FF2B5EF4-FFF2-40B4-BE49-F238E27FC236}">
                <a16:creationId xmlns:a16="http://schemas.microsoft.com/office/drawing/2014/main" id="{EC045F13-7C36-26BD-38FA-F8D799DBA069}"/>
              </a:ext>
              <a:ext uri="{C183D7F6-B498-43B3-948B-1728B52AA6E4}">
                <adec:decorative xmlns:adec="http://schemas.microsoft.com/office/drawing/2017/decorative" val="0"/>
              </a:ext>
            </a:extLst>
          </p:cNvPr>
          <p:cNvSpPr>
            <a:spLocks/>
          </p:cNvSpPr>
          <p:nvPr/>
        </p:nvSpPr>
        <p:spPr bwMode="auto">
          <a:xfrm>
            <a:off x="623900" y="558248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7</a:t>
            </a:r>
            <a:endParaRPr lang="en-IN" sz="2400" b="1">
              <a:solidFill>
                <a:schemeClr val="tx1"/>
              </a:solidFill>
            </a:endParaRPr>
          </a:p>
        </p:txBody>
      </p:sp>
      <p:sp>
        <p:nvSpPr>
          <p:cNvPr id="28" name="Text Placeholder 5">
            <a:extLst>
              <a:ext uri="{FF2B5EF4-FFF2-40B4-BE49-F238E27FC236}">
                <a16:creationId xmlns:a16="http://schemas.microsoft.com/office/drawing/2014/main" id="{301A58F1-B47A-32FC-BBCF-36550A559B3D}"/>
              </a:ext>
            </a:extLst>
          </p:cNvPr>
          <p:cNvSpPr txBox="1">
            <a:spLocks/>
          </p:cNvSpPr>
          <p:nvPr/>
        </p:nvSpPr>
        <p:spPr>
          <a:xfrm>
            <a:off x="1319211" y="5684484"/>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Get subfolders in folder </a:t>
            </a:r>
            <a:r>
              <a:rPr lang="en-US" sz="1800"/>
              <a:t>–</a:t>
            </a:r>
            <a:r>
              <a:rPr lang="en-US" sz="1800" b="1"/>
              <a:t> </a:t>
            </a:r>
            <a:r>
              <a:rPr lang="en-US" sz="1800"/>
              <a:t>Get a list of a folder’s contents</a:t>
            </a:r>
          </a:p>
        </p:txBody>
      </p:sp>
    </p:spTree>
    <p:extLst>
      <p:ext uri="{BB962C8B-B14F-4D97-AF65-F5344CB8AC3E}">
        <p14:creationId xmlns:p14="http://schemas.microsoft.com/office/powerpoint/2010/main" val="148350925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48AB30-0A02-FD12-B9EB-C0607DE13068}"/>
              </a:ext>
            </a:extLst>
          </p:cNvPr>
          <p:cNvSpPr>
            <a:spLocks noGrp="1"/>
          </p:cNvSpPr>
          <p:nvPr>
            <p:ph type="title"/>
          </p:nvPr>
        </p:nvSpPr>
        <p:spPr/>
        <p:txBody>
          <a:bodyPr/>
          <a:lstStyle/>
          <a:p>
            <a:r>
              <a:rPr lang="en-US"/>
              <a:t>File Actions</a:t>
            </a:r>
          </a:p>
        </p:txBody>
      </p:sp>
      <p:sp>
        <p:nvSpPr>
          <p:cNvPr id="4" name="Text Placeholder 3">
            <a:extLst>
              <a:ext uri="{FF2B5EF4-FFF2-40B4-BE49-F238E27FC236}">
                <a16:creationId xmlns:a16="http://schemas.microsoft.com/office/drawing/2014/main" id="{6F8F4129-1B14-3FEC-C360-AB0684BD8C0E}"/>
              </a:ext>
            </a:extLst>
          </p:cNvPr>
          <p:cNvSpPr>
            <a:spLocks noGrp="1"/>
          </p:cNvSpPr>
          <p:nvPr>
            <p:ph type="body" sz="quarter" idx="15"/>
          </p:nvPr>
        </p:nvSpPr>
        <p:spPr>
          <a:xfrm>
            <a:off x="586390" y="1591056"/>
            <a:ext cx="4980387" cy="2769989"/>
          </a:xfrm>
        </p:spPr>
        <p:txBody>
          <a:bodyPr/>
          <a:lstStyle/>
          <a:p>
            <a:pPr marL="231775" lvl="1" indent="-231775">
              <a:spcBef>
                <a:spcPts val="600"/>
              </a:spcBef>
              <a:spcAft>
                <a:spcPts val="600"/>
              </a:spcAft>
              <a:buFont typeface="Arial" panose="020B0604020202020204" pitchFamily="34" charset="0"/>
              <a:buChar char="•"/>
            </a:pPr>
            <a:r>
              <a:rPr lang="en-US" sz="2000" b="1"/>
              <a:t>Get files in folder </a:t>
            </a:r>
            <a:r>
              <a:rPr lang="en-US" sz="2000"/>
              <a:t>– To get a list of all files in a specified folder</a:t>
            </a:r>
          </a:p>
          <a:p>
            <a:pPr marL="231775" indent="-231775">
              <a:spcBef>
                <a:spcPts val="600"/>
              </a:spcBef>
              <a:spcAft>
                <a:spcPts val="600"/>
              </a:spcAft>
              <a:buFont typeface="Arial" panose="020B0604020202020204" pitchFamily="34" charset="0"/>
              <a:buChar char="•"/>
            </a:pPr>
            <a:r>
              <a:rPr lang="en-US" sz="2000" b="1">
                <a:latin typeface="+mn-lt"/>
              </a:rPr>
              <a:t>Copy file(s) </a:t>
            </a:r>
            <a:r>
              <a:rPr lang="en-US" sz="2000">
                <a:latin typeface="+mn-lt"/>
              </a:rPr>
              <a:t>– To copy files</a:t>
            </a:r>
          </a:p>
          <a:p>
            <a:pPr marL="231775" indent="-231775">
              <a:spcBef>
                <a:spcPts val="600"/>
              </a:spcBef>
              <a:spcAft>
                <a:spcPts val="600"/>
              </a:spcAft>
              <a:buFont typeface="Arial" panose="020B0604020202020204" pitchFamily="34" charset="0"/>
              <a:buChar char="•"/>
            </a:pPr>
            <a:r>
              <a:rPr lang="en-US" sz="2000" b="1">
                <a:latin typeface="+mn-lt"/>
              </a:rPr>
              <a:t>Move file(s)</a:t>
            </a:r>
            <a:r>
              <a:rPr lang="en-US" sz="2000">
                <a:latin typeface="+mn-lt"/>
              </a:rPr>
              <a:t> – To move files </a:t>
            </a:r>
          </a:p>
          <a:p>
            <a:pPr marL="231775" indent="-231775">
              <a:spcBef>
                <a:spcPts val="600"/>
              </a:spcBef>
              <a:spcAft>
                <a:spcPts val="600"/>
              </a:spcAft>
              <a:buFont typeface="Arial" panose="020B0604020202020204" pitchFamily="34" charset="0"/>
              <a:buChar char="•"/>
            </a:pPr>
            <a:r>
              <a:rPr lang="en-US" sz="2000" b="1">
                <a:latin typeface="+mn-lt"/>
              </a:rPr>
              <a:t>Delete file(s) </a:t>
            </a:r>
            <a:r>
              <a:rPr lang="en-US" sz="2000">
                <a:latin typeface="+mn-lt"/>
              </a:rPr>
              <a:t>– To delete files</a:t>
            </a:r>
          </a:p>
          <a:p>
            <a:pPr marL="231775" indent="-231775">
              <a:spcBef>
                <a:spcPts val="600"/>
              </a:spcBef>
              <a:spcAft>
                <a:spcPts val="600"/>
              </a:spcAft>
              <a:buFont typeface="Arial" panose="020B0604020202020204" pitchFamily="34" charset="0"/>
              <a:buChar char="•"/>
            </a:pPr>
            <a:r>
              <a:rPr lang="en-US" sz="2000" b="1">
                <a:latin typeface="+mn-lt"/>
              </a:rPr>
              <a:t>Rename files</a:t>
            </a:r>
            <a:r>
              <a:rPr lang="en-US" sz="2000">
                <a:latin typeface="+mn-lt"/>
              </a:rPr>
              <a:t> – Change the name of one or more files</a:t>
            </a:r>
          </a:p>
        </p:txBody>
      </p:sp>
      <p:sp>
        <p:nvSpPr>
          <p:cNvPr id="5" name="Text Placeholder 4">
            <a:extLst>
              <a:ext uri="{FF2B5EF4-FFF2-40B4-BE49-F238E27FC236}">
                <a16:creationId xmlns:a16="http://schemas.microsoft.com/office/drawing/2014/main" id="{EDC2EFC6-F7E4-9E5F-4191-E0C869AC70E8}"/>
              </a:ext>
            </a:extLst>
          </p:cNvPr>
          <p:cNvSpPr>
            <a:spLocks noGrp="1"/>
          </p:cNvSpPr>
          <p:nvPr>
            <p:ph type="body" sz="quarter" idx="20"/>
          </p:nvPr>
        </p:nvSpPr>
        <p:spPr>
          <a:xfrm>
            <a:off x="6253664" y="1591056"/>
            <a:ext cx="4951365" cy="4308872"/>
          </a:xfrm>
        </p:spPr>
        <p:txBody>
          <a:bodyPr/>
          <a:lstStyle/>
          <a:p>
            <a:pPr marL="231775" indent="-231775">
              <a:spcBef>
                <a:spcPts val="600"/>
              </a:spcBef>
              <a:spcAft>
                <a:spcPts val="600"/>
              </a:spcAft>
              <a:buFont typeface="Arial" panose="020B0604020202020204" pitchFamily="34" charset="0"/>
              <a:buChar char="•"/>
            </a:pPr>
            <a:r>
              <a:rPr lang="en-US" sz="2000" b="1">
                <a:latin typeface="+mn-lt"/>
              </a:rPr>
              <a:t>Read text from file </a:t>
            </a:r>
            <a:r>
              <a:rPr lang="en-US" sz="2000">
                <a:latin typeface="+mn-lt"/>
              </a:rPr>
              <a:t>– Perform file-related operations based on the contents of a file</a:t>
            </a:r>
          </a:p>
          <a:p>
            <a:pPr marL="231775" indent="-231775">
              <a:spcBef>
                <a:spcPts val="600"/>
              </a:spcBef>
              <a:spcAft>
                <a:spcPts val="600"/>
              </a:spcAft>
              <a:buFont typeface="Arial" panose="020B0604020202020204" pitchFamily="34" charset="0"/>
              <a:buChar char="•"/>
            </a:pPr>
            <a:r>
              <a:rPr lang="en-US" sz="2000" b="1">
                <a:latin typeface="+mn-lt"/>
              </a:rPr>
              <a:t>Write text to file</a:t>
            </a:r>
            <a:r>
              <a:rPr lang="en-US" sz="2000">
                <a:latin typeface="+mn-lt"/>
              </a:rPr>
              <a:t> – Add text to a file or to create a new file with the specified text.</a:t>
            </a:r>
          </a:p>
          <a:p>
            <a:pPr marL="231775" indent="-231775">
              <a:spcBef>
                <a:spcPts val="600"/>
              </a:spcBef>
              <a:spcAft>
                <a:spcPts val="600"/>
              </a:spcAft>
              <a:buFont typeface="Arial" panose="020B0604020202020204" pitchFamily="34" charset="0"/>
              <a:buChar char="•"/>
            </a:pPr>
            <a:r>
              <a:rPr lang="en-US" sz="2000" b="1">
                <a:latin typeface="+mn-lt"/>
              </a:rPr>
              <a:t>Read from CSV file </a:t>
            </a:r>
            <a:r>
              <a:rPr lang="en-US" sz="2000">
                <a:latin typeface="+mn-lt"/>
              </a:rPr>
              <a:t>– Read data from a comma-separated value (.csv) spreadsheet file</a:t>
            </a:r>
          </a:p>
          <a:p>
            <a:pPr marL="231775" indent="-231775">
              <a:spcBef>
                <a:spcPts val="600"/>
              </a:spcBef>
              <a:spcAft>
                <a:spcPts val="600"/>
              </a:spcAft>
              <a:buFont typeface="Arial" panose="020B0604020202020204" pitchFamily="34" charset="0"/>
              <a:buChar char="•"/>
            </a:pPr>
            <a:r>
              <a:rPr lang="en-US" sz="2000" b="1">
                <a:latin typeface="+mn-lt"/>
              </a:rPr>
              <a:t>Write to CSV file </a:t>
            </a:r>
            <a:r>
              <a:rPr lang="en-US" sz="2000">
                <a:latin typeface="+mn-lt"/>
              </a:rPr>
              <a:t>– Write any </a:t>
            </a:r>
            <a:r>
              <a:rPr lang="en-US" sz="2000" b="1" err="1">
                <a:latin typeface="+mn-lt"/>
              </a:rPr>
              <a:t>DataRow</a:t>
            </a:r>
            <a:r>
              <a:rPr lang="en-US" sz="2000">
                <a:latin typeface="+mn-lt"/>
              </a:rPr>
              <a:t> or </a:t>
            </a:r>
            <a:r>
              <a:rPr lang="en-US" sz="2000" b="1" err="1">
                <a:latin typeface="+mn-lt"/>
              </a:rPr>
              <a:t>DataTable</a:t>
            </a:r>
            <a:r>
              <a:rPr lang="en-US" sz="2000">
                <a:latin typeface="+mn-lt"/>
              </a:rPr>
              <a:t> type variable to a .csv file</a:t>
            </a:r>
          </a:p>
          <a:p>
            <a:pPr marL="231775" indent="-231775">
              <a:spcBef>
                <a:spcPts val="600"/>
              </a:spcBef>
              <a:spcAft>
                <a:spcPts val="600"/>
              </a:spcAft>
              <a:buFont typeface="Arial" panose="020B0604020202020204" pitchFamily="34" charset="0"/>
              <a:buChar char="•"/>
            </a:pPr>
            <a:r>
              <a:rPr lang="en-US" sz="2000" b="1">
                <a:latin typeface="+mn-lt"/>
              </a:rPr>
              <a:t>Get file path part </a:t>
            </a:r>
            <a:r>
              <a:rPr lang="en-US" sz="2000">
                <a:latin typeface="+mn-lt"/>
              </a:rPr>
              <a:t>– Retrieve one or </a:t>
            </a:r>
            <a:br>
              <a:rPr lang="en-US" sz="2000">
                <a:latin typeface="+mn-lt"/>
              </a:rPr>
            </a:br>
            <a:r>
              <a:rPr lang="en-US" sz="2000">
                <a:latin typeface="+mn-lt"/>
              </a:rPr>
              <a:t>more parts from a text that represents a file path</a:t>
            </a:r>
          </a:p>
        </p:txBody>
      </p:sp>
    </p:spTree>
    <p:extLst>
      <p:ext uri="{BB962C8B-B14F-4D97-AF65-F5344CB8AC3E}">
        <p14:creationId xmlns:p14="http://schemas.microsoft.com/office/powerpoint/2010/main" val="313261248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Launch, Save, and Close an Excel file (1/2)</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4216539"/>
          </a:xfrm>
          <a:prstGeom prst="rect">
            <a:avLst/>
          </a:prstGeom>
          <a:noFill/>
        </p:spPr>
        <p:txBody>
          <a:bodyPr wrap="square" lIns="0" tIns="0" rIns="0" bIns="0">
            <a:spAutoFit/>
          </a:bodyPr>
          <a:lstStyle/>
          <a:p>
            <a:pPr>
              <a:spcBef>
                <a:spcPts val="600"/>
              </a:spcBef>
              <a:buSzPct val="90000"/>
            </a:pPr>
            <a:r>
              <a:rPr lang="en-US" sz="2200">
                <a:latin typeface="+mj-lt"/>
              </a:rPr>
              <a:t>Open an Excel file and create </a:t>
            </a:r>
            <a:br>
              <a:rPr lang="en-US" sz="2200">
                <a:latin typeface="+mj-lt"/>
              </a:rPr>
            </a:br>
            <a:r>
              <a:rPr lang="en-US" sz="2200">
                <a:latin typeface="+mj-lt"/>
              </a:rPr>
              <a:t>an instance</a:t>
            </a:r>
          </a:p>
          <a:p>
            <a:pPr marL="246063" lvl="1" indent="-246063">
              <a:spcBef>
                <a:spcPts val="600"/>
              </a:spcBef>
              <a:spcAft>
                <a:spcPts val="600"/>
              </a:spcAft>
              <a:buFont typeface="Arial" panose="020B0604020202020204" pitchFamily="34" charset="0"/>
              <a:buChar char="•"/>
            </a:pPr>
            <a:r>
              <a:rPr lang="en-US" sz="2000"/>
              <a:t>The first task in automating any Excel-related task is to create an Excel instance.</a:t>
            </a:r>
          </a:p>
          <a:p>
            <a:pPr marL="246063" lvl="1" indent="-246063">
              <a:spcBef>
                <a:spcPts val="600"/>
              </a:spcBef>
              <a:spcAft>
                <a:spcPts val="600"/>
              </a:spcAft>
              <a:buFont typeface="Arial" panose="020B0604020202020204" pitchFamily="34" charset="0"/>
              <a:buChar char="•"/>
            </a:pPr>
            <a:r>
              <a:rPr lang="en-US" sz="2000"/>
              <a:t>Create instances by opening a locally stored or new Excel file or by attaching the flow to an already opened file.</a:t>
            </a:r>
          </a:p>
          <a:p>
            <a:pPr marL="246063" lvl="1" indent="-246063">
              <a:spcBef>
                <a:spcPts val="600"/>
              </a:spcBef>
              <a:spcAft>
                <a:spcPts val="600"/>
              </a:spcAft>
              <a:buFont typeface="Arial" panose="020B0604020202020204" pitchFamily="34" charset="0"/>
              <a:buChar char="•"/>
            </a:pPr>
            <a:r>
              <a:rPr lang="en-US" sz="2000"/>
              <a:t>These operations are achieved by the </a:t>
            </a:r>
            <a:r>
              <a:rPr lang="en-US" sz="2000" b="1"/>
              <a:t>Launch Excel</a:t>
            </a:r>
            <a:r>
              <a:rPr lang="en-US" sz="2000"/>
              <a:t> action or the </a:t>
            </a:r>
            <a:r>
              <a:rPr lang="en-US" sz="2000" b="1"/>
              <a:t>Attach to running Excel</a:t>
            </a:r>
            <a:r>
              <a:rPr lang="en-US" sz="2000"/>
              <a:t> action.</a:t>
            </a:r>
          </a:p>
        </p:txBody>
      </p:sp>
      <p:pic>
        <p:nvPicPr>
          <p:cNvPr id="9" name="Picture Placeholder 8" descr="Screenshot of Launch Excel action properties dialog.">
            <a:extLst>
              <a:ext uri="{FF2B5EF4-FFF2-40B4-BE49-F238E27FC236}">
                <a16:creationId xmlns:a16="http://schemas.microsoft.com/office/drawing/2014/main" id="{3B05F3B1-CDE6-7805-80C6-289C18F8B42E}"/>
              </a:ext>
            </a:extLst>
          </p:cNvPr>
          <p:cNvPicPr>
            <a:picLocks noGrp="1" noChangeAspect="1"/>
          </p:cNvPicPr>
          <p:nvPr>
            <p:ph type="pic" sz="quarter" idx="20"/>
          </p:nvPr>
        </p:nvPicPr>
        <p:blipFill rotWithShape="1">
          <a:blip r:embed="rId3"/>
          <a:srcRect l="-1844" r="-184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8306001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Launch, Save, and Close an Excel file (2/2)</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4037003"/>
          </a:xfrm>
          <a:prstGeom prst="rect">
            <a:avLst/>
          </a:prstGeom>
          <a:noFill/>
        </p:spPr>
        <p:txBody>
          <a:bodyPr wrap="square" lIns="0" tIns="0" rIns="0" bIns="0">
            <a:spAutoFit/>
          </a:bodyPr>
          <a:lstStyle/>
          <a:p>
            <a:pPr>
              <a:spcBef>
                <a:spcPts val="600"/>
              </a:spcBef>
              <a:buSzPct val="90000"/>
            </a:pPr>
            <a:r>
              <a:rPr lang="en-US" sz="2200">
                <a:latin typeface="+mj-lt"/>
              </a:rPr>
              <a:t>Save and close an Excel file</a:t>
            </a:r>
          </a:p>
          <a:p>
            <a:pPr>
              <a:spcBef>
                <a:spcPts val="600"/>
              </a:spcBef>
              <a:spcAft>
                <a:spcPts val="600"/>
              </a:spcAft>
            </a:pPr>
            <a:r>
              <a:rPr lang="en-US" sz="2000"/>
              <a:t>You can save and close an Excel file only if the instance has already been determined.</a:t>
            </a:r>
          </a:p>
          <a:p>
            <a:pPr marL="228600" lvl="1" indent="-228600">
              <a:spcBef>
                <a:spcPts val="200"/>
              </a:spcBef>
              <a:spcAft>
                <a:spcPts val="0"/>
              </a:spcAft>
              <a:buFont typeface="Arial" panose="020B0604020202020204" pitchFamily="34" charset="0"/>
              <a:buChar char="•"/>
            </a:pPr>
            <a:r>
              <a:rPr lang="en-US" sz="1800" b="1"/>
              <a:t>Save Excel</a:t>
            </a:r>
          </a:p>
          <a:p>
            <a:pPr marL="228600" lvl="1">
              <a:spcBef>
                <a:spcPts val="200"/>
              </a:spcBef>
              <a:spcAft>
                <a:spcPts val="0"/>
              </a:spcAft>
            </a:pPr>
            <a:r>
              <a:rPr lang="en-US" sz="1800"/>
              <a:t>Save mode: </a:t>
            </a:r>
          </a:p>
          <a:p>
            <a:pPr marL="571500" lvl="1" indent="-228600">
              <a:spcBef>
                <a:spcPts val="200"/>
              </a:spcBef>
              <a:spcAft>
                <a:spcPts val="0"/>
              </a:spcAft>
              <a:buSzPct val="90000"/>
              <a:buFont typeface="Segoe UI" panose="020B0502040204020203" pitchFamily="34" charset="0"/>
              <a:buChar char="–"/>
            </a:pPr>
            <a:r>
              <a:rPr lang="en-US" sz="1600"/>
              <a:t>Save document</a:t>
            </a:r>
          </a:p>
          <a:p>
            <a:pPr marL="571500" lvl="1" indent="-228600">
              <a:spcBef>
                <a:spcPts val="200"/>
              </a:spcBef>
              <a:spcAft>
                <a:spcPts val="0"/>
              </a:spcAft>
              <a:buSzPct val="90000"/>
              <a:buFont typeface="Segoe UI" panose="020B0502040204020203" pitchFamily="34" charset="0"/>
              <a:buChar char="–"/>
            </a:pPr>
            <a:r>
              <a:rPr lang="en-US" sz="1600"/>
              <a:t>Save document as</a:t>
            </a:r>
          </a:p>
          <a:p>
            <a:pPr marL="228600" lvl="1" indent="-228600">
              <a:spcBef>
                <a:spcPts val="600"/>
              </a:spcBef>
              <a:spcAft>
                <a:spcPts val="0"/>
              </a:spcAft>
              <a:buFont typeface="Arial" panose="020B0604020202020204" pitchFamily="34" charset="0"/>
              <a:buChar char="•"/>
            </a:pPr>
            <a:r>
              <a:rPr lang="en-US" sz="1800" b="1"/>
              <a:t>Close Excel</a:t>
            </a:r>
          </a:p>
          <a:p>
            <a:pPr marL="228600" lvl="1">
              <a:spcBef>
                <a:spcPts val="200"/>
              </a:spcBef>
              <a:spcAft>
                <a:spcPts val="0"/>
              </a:spcAft>
            </a:pPr>
            <a:r>
              <a:rPr lang="en-US" sz="1800"/>
              <a:t>Before closing Excel:</a:t>
            </a:r>
          </a:p>
          <a:p>
            <a:pPr marL="571500" lvl="1" indent="-228600">
              <a:spcBef>
                <a:spcPts val="200"/>
              </a:spcBef>
              <a:spcAft>
                <a:spcPts val="0"/>
              </a:spcAft>
              <a:buSzPct val="90000"/>
              <a:buFont typeface="Segoe UI" panose="020B0502040204020203" pitchFamily="34" charset="0"/>
              <a:buChar char="–"/>
            </a:pPr>
            <a:r>
              <a:rPr lang="en-US" sz="1600"/>
              <a:t>Do not save document</a:t>
            </a:r>
          </a:p>
          <a:p>
            <a:pPr marL="571500" lvl="1" indent="-228600">
              <a:spcBef>
                <a:spcPts val="200"/>
              </a:spcBef>
              <a:spcAft>
                <a:spcPts val="0"/>
              </a:spcAft>
              <a:buSzPct val="90000"/>
              <a:buFont typeface="Segoe UI" panose="020B0502040204020203" pitchFamily="34" charset="0"/>
              <a:buChar char="–"/>
            </a:pPr>
            <a:r>
              <a:rPr lang="en-US" sz="1600"/>
              <a:t>Save document</a:t>
            </a:r>
          </a:p>
          <a:p>
            <a:pPr marL="571500" lvl="1" indent="-228600">
              <a:spcBef>
                <a:spcPts val="200"/>
              </a:spcBef>
              <a:spcAft>
                <a:spcPts val="0"/>
              </a:spcAft>
              <a:buSzPct val="90000"/>
              <a:buFont typeface="Segoe UI" panose="020B0502040204020203" pitchFamily="34" charset="0"/>
              <a:buChar char="–"/>
            </a:pPr>
            <a:r>
              <a:rPr lang="en-US" sz="1600"/>
              <a:t>Save document as</a:t>
            </a:r>
            <a:endParaRPr lang="en-US" sz="1600" b="1"/>
          </a:p>
        </p:txBody>
      </p:sp>
      <p:pic>
        <p:nvPicPr>
          <p:cNvPr id="10" name="Picture Placeholder 9" descr="Screenshot of Save Excel action properties dialog.">
            <a:extLst>
              <a:ext uri="{FF2B5EF4-FFF2-40B4-BE49-F238E27FC236}">
                <a16:creationId xmlns:a16="http://schemas.microsoft.com/office/drawing/2014/main" id="{697BFD88-C0B1-25E3-19C2-E9BBA672C062}"/>
              </a:ext>
            </a:extLst>
          </p:cNvPr>
          <p:cNvPicPr>
            <a:picLocks noGrp="1" noChangeAspect="1"/>
          </p:cNvPicPr>
          <p:nvPr>
            <p:ph type="pic" sz="quarter" idx="20"/>
          </p:nvPr>
        </p:nvPicPr>
        <p:blipFill rotWithShape="1">
          <a:blip r:embed="rId3"/>
          <a:srcRect l="-5251" t="-3286" r="-5251" b="-328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51408015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2C0B-BBA8-D1C9-302B-983BE138B21D}"/>
              </a:ext>
            </a:extLst>
          </p:cNvPr>
          <p:cNvSpPr>
            <a:spLocks noGrp="1"/>
          </p:cNvSpPr>
          <p:nvPr>
            <p:ph type="title"/>
          </p:nvPr>
        </p:nvSpPr>
        <p:spPr/>
        <p:txBody>
          <a:bodyPr/>
          <a:lstStyle/>
          <a:p>
            <a:r>
              <a:rPr lang="en-US"/>
              <a:t>Read from an Excel Document</a:t>
            </a:r>
          </a:p>
        </p:txBody>
      </p:sp>
      <p:sp>
        <p:nvSpPr>
          <p:cNvPr id="13" name="TextBox 12">
            <a:extLst>
              <a:ext uri="{FF2B5EF4-FFF2-40B4-BE49-F238E27FC236}">
                <a16:creationId xmlns:a16="http://schemas.microsoft.com/office/drawing/2014/main" id="{D4F98770-6211-C8FD-F1A8-B27959169270}"/>
              </a:ext>
            </a:extLst>
          </p:cNvPr>
          <p:cNvSpPr txBox="1"/>
          <p:nvPr/>
        </p:nvSpPr>
        <p:spPr>
          <a:xfrm>
            <a:off x="588262" y="1581150"/>
            <a:ext cx="4085338" cy="4278094"/>
          </a:xfrm>
          <a:prstGeom prst="rect">
            <a:avLst/>
          </a:prstGeom>
          <a:noFill/>
        </p:spPr>
        <p:txBody>
          <a:bodyPr wrap="square" lIns="0" tIns="0" rIns="0" bIns="0">
            <a:spAutoFit/>
          </a:bodyPr>
          <a:lstStyle/>
          <a:p>
            <a:pPr>
              <a:spcBef>
                <a:spcPts val="600"/>
              </a:spcBef>
            </a:pPr>
            <a:r>
              <a:rPr lang="en-US" sz="2200" dirty="0">
                <a:latin typeface="+mn-lt"/>
              </a:rPr>
              <a:t>Read and extract data from an Excel document with the </a:t>
            </a:r>
            <a:r>
              <a:rPr lang="en-US" sz="2200" b="1" dirty="0">
                <a:latin typeface="+mn-lt"/>
              </a:rPr>
              <a:t>Read from Excel worksheet</a:t>
            </a:r>
            <a:r>
              <a:rPr lang="en-US" sz="2200" dirty="0">
                <a:latin typeface="+mn-lt"/>
              </a:rPr>
              <a:t> action.</a:t>
            </a:r>
          </a:p>
          <a:p>
            <a:pPr>
              <a:spcBef>
                <a:spcPts val="600"/>
              </a:spcBef>
            </a:pPr>
            <a:r>
              <a:rPr lang="en-US" sz="2200" dirty="0">
                <a:latin typeface="+mn-lt"/>
              </a:rPr>
              <a:t>The </a:t>
            </a:r>
            <a:r>
              <a:rPr lang="en-US" sz="2200" b="1" dirty="0">
                <a:latin typeface="+mn-lt"/>
              </a:rPr>
              <a:t>Retrieve</a:t>
            </a:r>
            <a:r>
              <a:rPr lang="en-US" sz="2200" dirty="0">
                <a:latin typeface="+mn-lt"/>
              </a:rPr>
              <a:t> option:</a:t>
            </a:r>
          </a:p>
          <a:p>
            <a:pPr marL="347663" indent="-228600">
              <a:spcBef>
                <a:spcPts val="600"/>
              </a:spcBef>
              <a:spcAft>
                <a:spcPts val="600"/>
              </a:spcAft>
              <a:buSzPct val="90000"/>
              <a:buFont typeface="Arial" panose="020B0604020202020204" pitchFamily="34" charset="0"/>
              <a:buChar char="•"/>
            </a:pPr>
            <a:r>
              <a:rPr lang="en-US" sz="2000" b="1" dirty="0">
                <a:latin typeface="+mn-lt"/>
              </a:rPr>
              <a:t>The value of a single cell</a:t>
            </a:r>
            <a:r>
              <a:rPr lang="en-US" sz="2000" dirty="0">
                <a:latin typeface="+mn-lt"/>
              </a:rPr>
              <a:t> – Retrieve the contents of a</a:t>
            </a:r>
            <a:br>
              <a:rPr lang="en-US" sz="2000" dirty="0">
                <a:latin typeface="+mn-lt"/>
              </a:rPr>
            </a:br>
            <a:r>
              <a:rPr lang="en-US" sz="2000" dirty="0">
                <a:latin typeface="+mn-lt"/>
              </a:rPr>
              <a:t>single cell</a:t>
            </a:r>
          </a:p>
          <a:p>
            <a:pPr marL="347663" indent="-228600">
              <a:spcBef>
                <a:spcPts val="600"/>
              </a:spcBef>
              <a:spcAft>
                <a:spcPts val="600"/>
              </a:spcAft>
              <a:buSzPct val="90000"/>
              <a:buFont typeface="Arial" panose="020B0604020202020204" pitchFamily="34" charset="0"/>
              <a:buChar char="•"/>
            </a:pPr>
            <a:r>
              <a:rPr lang="en-US" sz="2000" b="1" dirty="0">
                <a:latin typeface="+mn-lt"/>
              </a:rPr>
              <a:t>Values from a range of cells</a:t>
            </a:r>
            <a:r>
              <a:rPr lang="en-US" sz="2000" dirty="0">
                <a:latin typeface="+mn-lt"/>
              </a:rPr>
              <a:t> – Extract a table of data</a:t>
            </a:r>
          </a:p>
          <a:p>
            <a:pPr marL="347663" indent="-228600">
              <a:spcBef>
                <a:spcPts val="600"/>
              </a:spcBef>
              <a:spcAft>
                <a:spcPts val="600"/>
              </a:spcAft>
              <a:buSzPct val="90000"/>
              <a:buFont typeface="Arial" panose="020B0604020202020204" pitchFamily="34" charset="0"/>
              <a:buChar char="•"/>
            </a:pPr>
            <a:r>
              <a:rPr lang="en-US" sz="2000" b="1" dirty="0">
                <a:latin typeface="+mn-lt"/>
              </a:rPr>
              <a:t>All available values from worksheet</a:t>
            </a:r>
            <a:r>
              <a:rPr lang="en-US" sz="2000" dirty="0">
                <a:latin typeface="+mn-lt"/>
              </a:rPr>
              <a:t> – Retrieve all data from an Excel worksheet</a:t>
            </a:r>
          </a:p>
        </p:txBody>
      </p:sp>
      <p:pic>
        <p:nvPicPr>
          <p:cNvPr id="17" name="Picture Placeholder 16" descr="Screenshot of Read from Excel worksheet properties advanced section.">
            <a:extLst>
              <a:ext uri="{FF2B5EF4-FFF2-40B4-BE49-F238E27FC236}">
                <a16:creationId xmlns:a16="http://schemas.microsoft.com/office/drawing/2014/main" id="{1FC36F30-120B-3E3E-793E-BC9DFB405FE1}"/>
              </a:ext>
            </a:extLst>
          </p:cNvPr>
          <p:cNvPicPr>
            <a:picLocks noGrp="1" noChangeAspect="1"/>
          </p:cNvPicPr>
          <p:nvPr>
            <p:ph type="pic" sz="quarter" idx="20"/>
          </p:nvPr>
        </p:nvPicPr>
        <p:blipFill rotWithShape="1">
          <a:blip r:embed="rId3"/>
          <a:srcRect l="-41674" t="-3415" r="-41674" b="-341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6694043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A6D1-5470-5077-E324-C8DF5F465295}"/>
              </a:ext>
            </a:extLst>
          </p:cNvPr>
          <p:cNvSpPr>
            <a:spLocks noGrp="1"/>
          </p:cNvSpPr>
          <p:nvPr>
            <p:ph type="title"/>
          </p:nvPr>
        </p:nvSpPr>
        <p:spPr/>
        <p:txBody>
          <a:bodyPr/>
          <a:lstStyle/>
          <a:p>
            <a:r>
              <a:rPr lang="en-US"/>
              <a:t>Write to an Excel Worksheet</a:t>
            </a:r>
          </a:p>
        </p:txBody>
      </p:sp>
      <p:sp>
        <p:nvSpPr>
          <p:cNvPr id="7" name="TextBox 6">
            <a:extLst>
              <a:ext uri="{FF2B5EF4-FFF2-40B4-BE49-F238E27FC236}">
                <a16:creationId xmlns:a16="http://schemas.microsoft.com/office/drawing/2014/main" id="{D9C9BD5F-2BCE-4D88-3D01-4192A525A50B}"/>
              </a:ext>
            </a:extLst>
          </p:cNvPr>
          <p:cNvSpPr txBox="1"/>
          <p:nvPr/>
        </p:nvSpPr>
        <p:spPr>
          <a:xfrm>
            <a:off x="588262" y="1581150"/>
            <a:ext cx="4029458" cy="4047262"/>
          </a:xfrm>
          <a:prstGeom prst="rect">
            <a:avLst/>
          </a:prstGeom>
          <a:noFill/>
        </p:spPr>
        <p:txBody>
          <a:bodyPr wrap="square" lIns="0" tIns="0" rIns="0" bIns="0">
            <a:spAutoFit/>
          </a:bodyPr>
          <a:lstStyle/>
          <a:p>
            <a:pPr>
              <a:spcBef>
                <a:spcPts val="600"/>
              </a:spcBef>
              <a:spcAft>
                <a:spcPts val="600"/>
              </a:spcAft>
            </a:pPr>
            <a:r>
              <a:rPr lang="en-US" sz="2200" dirty="0"/>
              <a:t>Write data from the flow to Excel by using the </a:t>
            </a:r>
            <a:r>
              <a:rPr lang="en-US" sz="2200" b="1" dirty="0"/>
              <a:t>Write to Excel worksheet</a:t>
            </a:r>
            <a:r>
              <a:rPr lang="en-US" sz="2200" dirty="0"/>
              <a:t>. This action can write any static data or variable to a specified cell, or multiple cells in an Excel worksheet.</a:t>
            </a:r>
          </a:p>
          <a:p>
            <a:pPr>
              <a:spcBef>
                <a:spcPts val="600"/>
              </a:spcBef>
              <a:spcAft>
                <a:spcPts val="600"/>
              </a:spcAft>
            </a:pPr>
            <a:r>
              <a:rPr lang="en-US" sz="2200" dirty="0"/>
              <a:t>The action supports two writing modes:</a:t>
            </a:r>
          </a:p>
          <a:p>
            <a:pPr marL="406400" indent="-254000">
              <a:spcBef>
                <a:spcPts val="600"/>
              </a:spcBef>
              <a:buFont typeface="Arial" panose="020B0604020202020204" pitchFamily="34" charset="0"/>
              <a:buChar char="•"/>
            </a:pPr>
            <a:r>
              <a:rPr lang="en-US" sz="2000" dirty="0"/>
              <a:t>Write on a specified cell</a:t>
            </a:r>
          </a:p>
          <a:p>
            <a:pPr marL="406400" indent="-254000">
              <a:spcBef>
                <a:spcPts val="600"/>
              </a:spcBef>
              <a:buFont typeface="Arial" panose="020B0604020202020204" pitchFamily="34" charset="0"/>
              <a:buChar char="•"/>
            </a:pPr>
            <a:r>
              <a:rPr lang="en-US" sz="2000" dirty="0"/>
              <a:t>Write on the currently active cell</a:t>
            </a:r>
          </a:p>
        </p:txBody>
      </p:sp>
      <p:pic>
        <p:nvPicPr>
          <p:cNvPr id="8" name="Picture Placeholder 7" descr="Screenshot of Write to Excel worksheet action properties dialog.&#10;">
            <a:extLst>
              <a:ext uri="{FF2B5EF4-FFF2-40B4-BE49-F238E27FC236}">
                <a16:creationId xmlns:a16="http://schemas.microsoft.com/office/drawing/2014/main" id="{1F748CBC-178C-42EC-CB65-349CFB485F5C}"/>
              </a:ext>
            </a:extLst>
          </p:cNvPr>
          <p:cNvPicPr>
            <a:picLocks noGrp="1" noChangeAspect="1"/>
          </p:cNvPicPr>
          <p:nvPr>
            <p:ph type="pic" sz="quarter" idx="20"/>
          </p:nvPr>
        </p:nvPicPr>
        <p:blipFill rotWithShape="1">
          <a:blip r:embed="rId3"/>
          <a:srcRect l="-11344" t="-3552" r="-11344" b="-3552"/>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1185860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err="1"/>
              <a:t>Subflows</a:t>
            </a:r>
            <a:endParaRPr lang="en-US" sz="2200" b="1"/>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3297938" cy="101566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Allows you to create additional </a:t>
            </a:r>
            <a:r>
              <a:rPr lang="en-US" sz="2200" err="1"/>
              <a:t>subflows</a:t>
            </a:r>
            <a:r>
              <a:rPr lang="en-US" sz="2200"/>
              <a:t> under your </a:t>
            </a:r>
            <a:r>
              <a:rPr lang="en-US" sz="2200" b="1"/>
              <a:t>Main</a:t>
            </a:r>
            <a:r>
              <a:rPr lang="en-US" sz="2200"/>
              <a:t> flow</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4" name="Rectangle 3" descr="Designer Highlight">
            <a:extLst>
              <a:ext uri="{FF2B5EF4-FFF2-40B4-BE49-F238E27FC236}">
                <a16:creationId xmlns:a16="http://schemas.microsoft.com/office/drawing/2014/main" id="{D52DC01B-4852-A847-BCED-71F97C105D4E}"/>
              </a:ext>
            </a:extLst>
          </p:cNvPr>
          <p:cNvSpPr/>
          <p:nvPr/>
        </p:nvSpPr>
        <p:spPr bwMode="auto">
          <a:xfrm>
            <a:off x="6257636" y="2109788"/>
            <a:ext cx="2473614" cy="25003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540008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66F928-C36E-5842-08B9-F270498E3389}"/>
              </a:ext>
            </a:extLst>
          </p:cNvPr>
          <p:cNvSpPr>
            <a:spLocks noGrp="1"/>
          </p:cNvSpPr>
          <p:nvPr>
            <p:ph type="title"/>
          </p:nvPr>
        </p:nvSpPr>
        <p:spPr/>
        <p:txBody>
          <a:bodyPr/>
          <a:lstStyle/>
          <a:p>
            <a:r>
              <a:rPr lang="en-US"/>
              <a:t>Additional Actions and Features</a:t>
            </a:r>
          </a:p>
        </p:txBody>
      </p:sp>
      <p:sp>
        <p:nvSpPr>
          <p:cNvPr id="9" name="Oval 8">
            <a:extLst>
              <a:ext uri="{FF2B5EF4-FFF2-40B4-BE49-F238E27FC236}">
                <a16:creationId xmlns:a16="http://schemas.microsoft.com/office/drawing/2014/main" id="{25BD92F7-4ACB-8F43-015E-CA53106E03B2}"/>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0" name="Text Placeholder 5">
            <a:extLst>
              <a:ext uri="{FF2B5EF4-FFF2-40B4-BE49-F238E27FC236}">
                <a16:creationId xmlns:a16="http://schemas.microsoft.com/office/drawing/2014/main" id="{E57F7DBF-CC15-9C42-90C9-F157E3DFDF37}"/>
              </a:ext>
            </a:extLst>
          </p:cNvPr>
          <p:cNvSpPr txBox="1">
            <a:spLocks/>
          </p:cNvSpPr>
          <p:nvPr/>
        </p:nvSpPr>
        <p:spPr>
          <a:xfrm>
            <a:off x="1319214" y="1349534"/>
            <a:ext cx="10282525" cy="553998"/>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cs typeface="+mn-cs"/>
              </a:rPr>
              <a:t>Get first free row on column from Excel worksheet </a:t>
            </a:r>
            <a:r>
              <a:rPr lang="en-US" sz="1800">
                <a:cs typeface="+mn-cs"/>
              </a:rPr>
              <a:t>– To write data to the first available cell in a given column</a:t>
            </a:r>
          </a:p>
        </p:txBody>
      </p:sp>
      <p:sp>
        <p:nvSpPr>
          <p:cNvPr id="11" name="Oval 10">
            <a:extLst>
              <a:ext uri="{FF2B5EF4-FFF2-40B4-BE49-F238E27FC236}">
                <a16:creationId xmlns:a16="http://schemas.microsoft.com/office/drawing/2014/main" id="{832D5B17-7FC1-9A53-8A3B-FF15E1852A94}"/>
              </a:ext>
              <a:ext uri="{C183D7F6-B498-43B3-948B-1728B52AA6E4}">
                <adec:decorative xmlns:adec="http://schemas.microsoft.com/office/drawing/2017/decorative" val="0"/>
              </a:ext>
            </a:extLst>
          </p:cNvPr>
          <p:cNvSpPr>
            <a:spLocks/>
          </p:cNvSpPr>
          <p:nvPr/>
        </p:nvSpPr>
        <p:spPr bwMode="auto">
          <a:xfrm>
            <a:off x="623900" y="211902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12" name="Text Placeholder 5">
            <a:extLst>
              <a:ext uri="{FF2B5EF4-FFF2-40B4-BE49-F238E27FC236}">
                <a16:creationId xmlns:a16="http://schemas.microsoft.com/office/drawing/2014/main" id="{40AA6D4F-B124-1BD6-C12D-B014DE34587C}"/>
              </a:ext>
            </a:extLst>
          </p:cNvPr>
          <p:cNvSpPr txBox="1">
            <a:spLocks/>
          </p:cNvSpPr>
          <p:nvPr/>
        </p:nvSpPr>
        <p:spPr>
          <a:xfrm>
            <a:off x="1319211" y="2082524"/>
            <a:ext cx="10282528" cy="553998"/>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Get selected cell range from Excel worksheet</a:t>
            </a:r>
            <a:r>
              <a:rPr lang="en-US" sz="1800"/>
              <a:t> – To provide the indices of the first and last column and row of the selection</a:t>
            </a:r>
          </a:p>
        </p:txBody>
      </p:sp>
      <p:sp>
        <p:nvSpPr>
          <p:cNvPr id="13" name="Oval 12">
            <a:extLst>
              <a:ext uri="{FF2B5EF4-FFF2-40B4-BE49-F238E27FC236}">
                <a16:creationId xmlns:a16="http://schemas.microsoft.com/office/drawing/2014/main" id="{83B9506D-A3DC-CDFB-9840-4665DE4F54E2}"/>
              </a:ext>
              <a:ext uri="{C183D7F6-B498-43B3-948B-1728B52AA6E4}">
                <adec:decorative xmlns:adec="http://schemas.microsoft.com/office/drawing/2017/decorative" val="0"/>
              </a:ext>
            </a:extLst>
          </p:cNvPr>
          <p:cNvSpPr>
            <a:spLocks/>
          </p:cNvSpPr>
          <p:nvPr/>
        </p:nvSpPr>
        <p:spPr bwMode="auto">
          <a:xfrm>
            <a:off x="623900" y="2815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14" name="Text Placeholder 5">
            <a:extLst>
              <a:ext uri="{FF2B5EF4-FFF2-40B4-BE49-F238E27FC236}">
                <a16:creationId xmlns:a16="http://schemas.microsoft.com/office/drawing/2014/main" id="{38CD7F66-CF13-7D72-F83C-52A88E225086}"/>
              </a:ext>
            </a:extLst>
          </p:cNvPr>
          <p:cNvSpPr txBox="1">
            <a:spLocks/>
          </p:cNvSpPr>
          <p:nvPr/>
        </p:nvSpPr>
        <p:spPr>
          <a:xfrm>
            <a:off x="1319214" y="2917515"/>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Select cells in Excel worksheet </a:t>
            </a:r>
            <a:r>
              <a:rPr lang="en-US" sz="1800"/>
              <a:t>– To change the selected cells</a:t>
            </a:r>
          </a:p>
        </p:txBody>
      </p:sp>
      <p:sp>
        <p:nvSpPr>
          <p:cNvPr id="15" name="Oval 14">
            <a:extLst>
              <a:ext uri="{FF2B5EF4-FFF2-40B4-BE49-F238E27FC236}">
                <a16:creationId xmlns:a16="http://schemas.microsoft.com/office/drawing/2014/main" id="{EEBA50A9-0702-7D40-D282-386ACDD9E7CA}"/>
              </a:ext>
              <a:ext uri="{C183D7F6-B498-43B3-948B-1728B52AA6E4}">
                <adec:decorative xmlns:adec="http://schemas.microsoft.com/office/drawing/2017/decorative" val="0"/>
              </a:ext>
            </a:extLst>
          </p:cNvPr>
          <p:cNvSpPr>
            <a:spLocks/>
          </p:cNvSpPr>
          <p:nvPr/>
        </p:nvSpPr>
        <p:spPr bwMode="auto">
          <a:xfrm>
            <a:off x="623900" y="3475506"/>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6" name="Text Placeholder 5">
            <a:extLst>
              <a:ext uri="{FF2B5EF4-FFF2-40B4-BE49-F238E27FC236}">
                <a16:creationId xmlns:a16="http://schemas.microsoft.com/office/drawing/2014/main" id="{FC0538E8-C679-4F16-FB6E-90B708AFC4F7}"/>
              </a:ext>
            </a:extLst>
          </p:cNvPr>
          <p:cNvSpPr txBox="1">
            <a:spLocks/>
          </p:cNvSpPr>
          <p:nvPr/>
        </p:nvSpPr>
        <p:spPr>
          <a:xfrm>
            <a:off x="1319214" y="3577507"/>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Activate cell in Excel worksheet </a:t>
            </a:r>
            <a:r>
              <a:rPr lang="en-US" sz="1800"/>
              <a:t>– To activate a particular cell</a:t>
            </a:r>
          </a:p>
        </p:txBody>
      </p:sp>
      <p:sp>
        <p:nvSpPr>
          <p:cNvPr id="17" name="Oval 16">
            <a:extLst>
              <a:ext uri="{FF2B5EF4-FFF2-40B4-BE49-F238E27FC236}">
                <a16:creationId xmlns:a16="http://schemas.microsoft.com/office/drawing/2014/main" id="{1D624EE0-9533-7FDC-B3FE-55760A52A812}"/>
              </a:ext>
              <a:ext uri="{C183D7F6-B498-43B3-948B-1728B52AA6E4}">
                <adec:decorative xmlns:adec="http://schemas.microsoft.com/office/drawing/2017/decorative" val="0"/>
              </a:ext>
            </a:extLst>
          </p:cNvPr>
          <p:cNvSpPr>
            <a:spLocks/>
          </p:cNvSpPr>
          <p:nvPr/>
        </p:nvSpPr>
        <p:spPr bwMode="auto">
          <a:xfrm>
            <a:off x="623900" y="4135498"/>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18" name="Text Placeholder 5">
            <a:extLst>
              <a:ext uri="{FF2B5EF4-FFF2-40B4-BE49-F238E27FC236}">
                <a16:creationId xmlns:a16="http://schemas.microsoft.com/office/drawing/2014/main" id="{BFC3C037-9494-8B70-1817-5D2779EE34CA}"/>
              </a:ext>
            </a:extLst>
          </p:cNvPr>
          <p:cNvSpPr txBox="1">
            <a:spLocks/>
          </p:cNvSpPr>
          <p:nvPr/>
        </p:nvSpPr>
        <p:spPr>
          <a:xfrm>
            <a:off x="1319214" y="4237499"/>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Insert row to Excel worksheet </a:t>
            </a:r>
            <a:r>
              <a:rPr lang="en-US" sz="1800"/>
              <a:t>– To insert columns and rows</a:t>
            </a:r>
          </a:p>
        </p:txBody>
      </p:sp>
      <p:sp>
        <p:nvSpPr>
          <p:cNvPr id="19" name="Oval 18">
            <a:extLst>
              <a:ext uri="{FF2B5EF4-FFF2-40B4-BE49-F238E27FC236}">
                <a16:creationId xmlns:a16="http://schemas.microsoft.com/office/drawing/2014/main" id="{B4E68436-2DF9-9BCD-4123-93A15E305407}"/>
              </a:ext>
              <a:ext uri="{C183D7F6-B498-43B3-948B-1728B52AA6E4}">
                <adec:decorative xmlns:adec="http://schemas.microsoft.com/office/drawing/2017/decorative" val="0"/>
              </a:ext>
            </a:extLst>
          </p:cNvPr>
          <p:cNvSpPr>
            <a:spLocks/>
          </p:cNvSpPr>
          <p:nvPr/>
        </p:nvSpPr>
        <p:spPr bwMode="auto">
          <a:xfrm>
            <a:off x="623900" y="479549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20" name="Text Placeholder 5">
            <a:extLst>
              <a:ext uri="{FF2B5EF4-FFF2-40B4-BE49-F238E27FC236}">
                <a16:creationId xmlns:a16="http://schemas.microsoft.com/office/drawing/2014/main" id="{E79D0CC5-E0C6-81C4-3A43-094FD3355BB4}"/>
              </a:ext>
            </a:extLst>
          </p:cNvPr>
          <p:cNvSpPr txBox="1">
            <a:spLocks/>
          </p:cNvSpPr>
          <p:nvPr/>
        </p:nvSpPr>
        <p:spPr>
          <a:xfrm>
            <a:off x="1319211" y="4897491"/>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Delete row from Excel worksheet </a:t>
            </a:r>
            <a:r>
              <a:rPr lang="en-US" sz="1800"/>
              <a:t>– To delete columns and rows</a:t>
            </a:r>
          </a:p>
        </p:txBody>
      </p:sp>
      <p:sp>
        <p:nvSpPr>
          <p:cNvPr id="21" name="Oval 20">
            <a:extLst>
              <a:ext uri="{FF2B5EF4-FFF2-40B4-BE49-F238E27FC236}">
                <a16:creationId xmlns:a16="http://schemas.microsoft.com/office/drawing/2014/main" id="{D605B17A-3CB9-3065-5FD4-8EE8F8A21EEF}"/>
              </a:ext>
              <a:ext uri="{C183D7F6-B498-43B3-948B-1728B52AA6E4}">
                <adec:decorative xmlns:adec="http://schemas.microsoft.com/office/drawing/2017/decorative" val="0"/>
              </a:ext>
            </a:extLst>
          </p:cNvPr>
          <p:cNvSpPr>
            <a:spLocks/>
          </p:cNvSpPr>
          <p:nvPr/>
        </p:nvSpPr>
        <p:spPr bwMode="auto">
          <a:xfrm>
            <a:off x="623900" y="545548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7</a:t>
            </a:r>
            <a:endParaRPr lang="en-IN" sz="2000" b="1">
              <a:solidFill>
                <a:schemeClr val="tx1"/>
              </a:solidFill>
            </a:endParaRPr>
          </a:p>
        </p:txBody>
      </p:sp>
      <p:sp>
        <p:nvSpPr>
          <p:cNvPr id="22" name="Text Placeholder 5">
            <a:extLst>
              <a:ext uri="{FF2B5EF4-FFF2-40B4-BE49-F238E27FC236}">
                <a16:creationId xmlns:a16="http://schemas.microsoft.com/office/drawing/2014/main" id="{9F23AB32-04A9-5BDE-F203-25E69E8D538D}"/>
              </a:ext>
            </a:extLst>
          </p:cNvPr>
          <p:cNvSpPr txBox="1">
            <a:spLocks/>
          </p:cNvSpPr>
          <p:nvPr/>
        </p:nvSpPr>
        <p:spPr>
          <a:xfrm>
            <a:off x="1319211" y="5557485"/>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The Run Excel macro </a:t>
            </a:r>
            <a:r>
              <a:rPr lang="en-US" sz="1800"/>
              <a:t>– Runs a specified macro saved in the workbook</a:t>
            </a:r>
          </a:p>
        </p:txBody>
      </p:sp>
    </p:spTree>
    <p:extLst>
      <p:ext uri="{BB962C8B-B14F-4D97-AF65-F5344CB8AC3E}">
        <p14:creationId xmlns:p14="http://schemas.microsoft.com/office/powerpoint/2010/main" val="166711193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A6D1-5470-5077-E324-C8DF5F465295}"/>
              </a:ext>
            </a:extLst>
          </p:cNvPr>
          <p:cNvSpPr>
            <a:spLocks noGrp="1"/>
          </p:cNvSpPr>
          <p:nvPr>
            <p:ph type="title"/>
          </p:nvPr>
        </p:nvSpPr>
        <p:spPr/>
        <p:txBody>
          <a:bodyPr/>
          <a:lstStyle/>
          <a:p>
            <a:r>
              <a:rPr lang="en-US"/>
              <a:t>Manage Worksheets</a:t>
            </a:r>
          </a:p>
        </p:txBody>
      </p:sp>
      <p:sp>
        <p:nvSpPr>
          <p:cNvPr id="7" name="TextBox 6">
            <a:extLst>
              <a:ext uri="{FF2B5EF4-FFF2-40B4-BE49-F238E27FC236}">
                <a16:creationId xmlns:a16="http://schemas.microsoft.com/office/drawing/2014/main" id="{D9C9BD5F-2BCE-4D88-3D01-4192A525A50B}"/>
              </a:ext>
            </a:extLst>
          </p:cNvPr>
          <p:cNvSpPr txBox="1"/>
          <p:nvPr/>
        </p:nvSpPr>
        <p:spPr>
          <a:xfrm>
            <a:off x="588262" y="1581150"/>
            <a:ext cx="3958338" cy="3077766"/>
          </a:xfrm>
          <a:prstGeom prst="rect">
            <a:avLst/>
          </a:prstGeom>
          <a:noFill/>
        </p:spPr>
        <p:txBody>
          <a:bodyPr wrap="square" lIns="0" tIns="0" rIns="0" bIns="0">
            <a:spAutoFit/>
          </a:bodyPr>
          <a:lstStyle/>
          <a:p>
            <a:pPr marL="231775" indent="-231775" defTabSz="932742">
              <a:spcBef>
                <a:spcPts val="600"/>
              </a:spcBef>
              <a:spcAft>
                <a:spcPts val="600"/>
              </a:spcAft>
              <a:buSzPct val="90000"/>
              <a:buFont typeface="Arial" panose="020B0604020202020204" pitchFamily="34" charset="0"/>
              <a:buChar char="•"/>
            </a:pPr>
            <a:r>
              <a:rPr lang="en-US" sz="2000" b="1"/>
              <a:t>Set active Excel worksheet – </a:t>
            </a:r>
            <a:r>
              <a:rPr lang="en-US" sz="2000"/>
              <a:t>Specify the worksheet by name or index</a:t>
            </a:r>
          </a:p>
          <a:p>
            <a:pPr marL="231775" indent="-231775" defTabSz="932742">
              <a:spcBef>
                <a:spcPts val="600"/>
              </a:spcBef>
              <a:spcAft>
                <a:spcPts val="600"/>
              </a:spcAft>
              <a:buSzPct val="90000"/>
              <a:buFont typeface="Arial" panose="020B0604020202020204" pitchFamily="34" charset="0"/>
              <a:buChar char="•"/>
            </a:pPr>
            <a:r>
              <a:rPr lang="en-US" sz="2000" b="1"/>
              <a:t>Get all Excel worksheets – </a:t>
            </a:r>
            <a:r>
              <a:rPr lang="en-US" sz="2000"/>
              <a:t>To get the names of all worksheets in a document</a:t>
            </a:r>
          </a:p>
          <a:p>
            <a:pPr marL="231775" indent="-231775" defTabSz="932742">
              <a:spcBef>
                <a:spcPts val="600"/>
              </a:spcBef>
              <a:spcAft>
                <a:spcPts val="600"/>
              </a:spcAft>
              <a:buSzPct val="90000"/>
              <a:buFont typeface="Arial" panose="020B0604020202020204" pitchFamily="34" charset="0"/>
              <a:buChar char="•"/>
            </a:pPr>
            <a:r>
              <a:rPr lang="en-US" sz="2000" b="1"/>
              <a:t>Get active Excel worksheet – </a:t>
            </a:r>
            <a:r>
              <a:rPr lang="en-US" sz="2000"/>
              <a:t>To retrieves the name and index of the currently active worksheet</a:t>
            </a:r>
          </a:p>
        </p:txBody>
      </p:sp>
      <p:pic>
        <p:nvPicPr>
          <p:cNvPr id="6" name="Picture Placeholder 5" descr="Screenshot of Set active Excel worksheet action properties dialog.">
            <a:extLst>
              <a:ext uri="{FF2B5EF4-FFF2-40B4-BE49-F238E27FC236}">
                <a16:creationId xmlns:a16="http://schemas.microsoft.com/office/drawing/2014/main" id="{3C52B633-6ED2-9E83-E768-DD87C964D1BB}"/>
              </a:ext>
            </a:extLst>
          </p:cNvPr>
          <p:cNvPicPr>
            <a:picLocks noGrp="1"/>
          </p:cNvPicPr>
          <p:nvPr>
            <p:ph type="pic" sz="quarter" idx="20"/>
          </p:nvPr>
        </p:nvPicPr>
        <p:blipFill rotWithShape="1">
          <a:blip r:embed="rId3"/>
          <a:srcRect l="-3975" t="-2055" r="-3975" b="-205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01548610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4963-B005-BC1A-5DCC-8BFBA01C9808}"/>
              </a:ext>
            </a:extLst>
          </p:cNvPr>
          <p:cNvSpPr>
            <a:spLocks noGrp="1"/>
          </p:cNvSpPr>
          <p:nvPr>
            <p:ph type="title"/>
          </p:nvPr>
        </p:nvSpPr>
        <p:spPr/>
        <p:txBody>
          <a:bodyPr/>
          <a:lstStyle/>
          <a:p>
            <a:r>
              <a:rPr lang="en-US"/>
              <a:t>Automate Webmail Services (1/2)</a:t>
            </a:r>
          </a:p>
        </p:txBody>
      </p:sp>
      <p:sp>
        <p:nvSpPr>
          <p:cNvPr id="7" name="TextBox 6">
            <a:extLst>
              <a:ext uri="{FF2B5EF4-FFF2-40B4-BE49-F238E27FC236}">
                <a16:creationId xmlns:a16="http://schemas.microsoft.com/office/drawing/2014/main" id="{6A1759E1-3B8A-6AB5-FA34-D7F527DA614C}"/>
              </a:ext>
            </a:extLst>
          </p:cNvPr>
          <p:cNvSpPr txBox="1"/>
          <p:nvPr/>
        </p:nvSpPr>
        <p:spPr>
          <a:xfrm>
            <a:off x="584200" y="1581150"/>
            <a:ext cx="3873500" cy="3647152"/>
          </a:xfrm>
          <a:prstGeom prst="rect">
            <a:avLst/>
          </a:prstGeom>
          <a:noFill/>
        </p:spPr>
        <p:txBody>
          <a:bodyPr wrap="square" lIns="0" tIns="0" rIns="0" bIns="0">
            <a:spAutoFit/>
          </a:bodyPr>
          <a:lstStyle/>
          <a:p>
            <a:pPr>
              <a:spcAft>
                <a:spcPts val="600"/>
              </a:spcAft>
              <a:buSzPct val="90000"/>
            </a:pPr>
            <a:r>
              <a:rPr lang="en-US" sz="2200" dirty="0">
                <a:latin typeface="+mj-lt"/>
              </a:rPr>
              <a:t>Configure IMAP and SMTP servers</a:t>
            </a:r>
          </a:p>
          <a:p>
            <a:pPr>
              <a:spcAft>
                <a:spcPts val="600"/>
              </a:spcAft>
            </a:pPr>
            <a:r>
              <a:rPr lang="en-US" sz="2200" dirty="0">
                <a:latin typeface="+mn-lt"/>
              </a:rPr>
              <a:t>Before deploying any email actions, you have to configure the server that will handle the requests.</a:t>
            </a:r>
          </a:p>
          <a:p>
            <a:pPr marL="304800" indent="-228600">
              <a:spcAft>
                <a:spcPts val="600"/>
              </a:spcAft>
              <a:buSzPct val="90000"/>
              <a:buFont typeface="Arial" panose="020B0604020202020204" pitchFamily="34" charset="0"/>
              <a:buChar char="•"/>
            </a:pPr>
            <a:r>
              <a:rPr lang="en-US" sz="1800" dirty="0"/>
              <a:t>The</a:t>
            </a:r>
            <a:r>
              <a:rPr lang="en-US" sz="1800" b="1" dirty="0"/>
              <a:t> Retrieve email messages </a:t>
            </a:r>
            <a:r>
              <a:rPr lang="en-US" sz="1800" dirty="0"/>
              <a:t>and</a:t>
            </a:r>
            <a:r>
              <a:rPr lang="en-US" sz="1800" b="1" dirty="0"/>
              <a:t> Process email messages </a:t>
            </a:r>
            <a:r>
              <a:rPr lang="en-US" sz="1800" dirty="0"/>
              <a:t>actions require an IMAP server</a:t>
            </a:r>
          </a:p>
          <a:p>
            <a:pPr marL="304800" indent="-228600">
              <a:spcAft>
                <a:spcPts val="600"/>
              </a:spcAft>
              <a:buSzPct val="90000"/>
              <a:buFont typeface="Arial" panose="020B0604020202020204" pitchFamily="34" charset="0"/>
              <a:buChar char="•"/>
            </a:pPr>
            <a:r>
              <a:rPr lang="en-US" sz="1800" dirty="0"/>
              <a:t>The</a:t>
            </a:r>
            <a:r>
              <a:rPr lang="en-US" sz="1800" b="1" dirty="0"/>
              <a:t> Send email </a:t>
            </a:r>
            <a:r>
              <a:rPr lang="en-US" sz="1800" dirty="0"/>
              <a:t>action requires an SMTP server</a:t>
            </a:r>
          </a:p>
        </p:txBody>
      </p:sp>
      <p:pic>
        <p:nvPicPr>
          <p:cNvPr id="8" name="Picture Placeholder 7" descr="Screenshot of the IMAP server section in the Retrieve email messages action.">
            <a:extLst>
              <a:ext uri="{FF2B5EF4-FFF2-40B4-BE49-F238E27FC236}">
                <a16:creationId xmlns:a16="http://schemas.microsoft.com/office/drawing/2014/main" id="{0B12471D-80B2-D638-78AE-E74414229821}"/>
              </a:ext>
            </a:extLst>
          </p:cNvPr>
          <p:cNvPicPr>
            <a:picLocks noGrp="1" noChangeAspect="1"/>
          </p:cNvPicPr>
          <p:nvPr>
            <p:ph type="pic" sz="quarter" idx="20"/>
          </p:nvPr>
        </p:nvPicPr>
        <p:blipFill rotWithShape="1">
          <a:blip r:embed="rId2"/>
          <a:srcRect l="-31094" t="-1843" r="-31094" b="-1843"/>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95255969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FD7418-086A-6E16-1889-BEDDE4D8C784}"/>
              </a:ext>
            </a:extLst>
          </p:cNvPr>
          <p:cNvSpPr>
            <a:spLocks noGrp="1"/>
          </p:cNvSpPr>
          <p:nvPr>
            <p:ph type="title"/>
          </p:nvPr>
        </p:nvSpPr>
        <p:spPr/>
        <p:txBody>
          <a:bodyPr/>
          <a:lstStyle/>
          <a:p>
            <a:r>
              <a:rPr lang="en-US"/>
              <a:t>Automate Webmail Services (2/2)</a:t>
            </a:r>
          </a:p>
        </p:txBody>
      </p:sp>
      <p:sp>
        <p:nvSpPr>
          <p:cNvPr id="7" name="Text Placeholder 6">
            <a:extLst>
              <a:ext uri="{FF2B5EF4-FFF2-40B4-BE49-F238E27FC236}">
                <a16:creationId xmlns:a16="http://schemas.microsoft.com/office/drawing/2014/main" id="{7A1B51CD-EFDD-91DB-4812-7A9B8E8894C4}"/>
              </a:ext>
            </a:extLst>
          </p:cNvPr>
          <p:cNvSpPr>
            <a:spLocks noGrp="1"/>
          </p:cNvSpPr>
          <p:nvPr>
            <p:ph type="body" sz="quarter" idx="15"/>
          </p:nvPr>
        </p:nvSpPr>
        <p:spPr>
          <a:xfrm>
            <a:off x="588262" y="1591310"/>
            <a:ext cx="3479198" cy="1292662"/>
          </a:xfrm>
        </p:spPr>
        <p:txBody>
          <a:bodyPr/>
          <a:lstStyle/>
          <a:p>
            <a:pPr marL="0" indent="0" defTabSz="914367">
              <a:spcBef>
                <a:spcPts val="600"/>
              </a:spcBef>
              <a:buNone/>
            </a:pPr>
            <a:r>
              <a:rPr lang="en-US" sz="2200" dirty="0">
                <a:latin typeface="+mj-lt"/>
                <a:cs typeface="+mn-cs"/>
              </a:rPr>
              <a:t>Retrieve email messages</a:t>
            </a:r>
          </a:p>
          <a:p>
            <a:pPr marL="0" indent="0">
              <a:spcBef>
                <a:spcPts val="600"/>
              </a:spcBef>
              <a:buNone/>
            </a:pPr>
            <a:r>
              <a:rPr lang="en-US" sz="1800" dirty="0">
                <a:latin typeface="+mn-lt"/>
              </a:rPr>
              <a:t>To retrieve emails that meet specific criteria from your mailbox</a:t>
            </a:r>
          </a:p>
          <a:p>
            <a:pPr marL="0" indent="0">
              <a:spcBef>
                <a:spcPts val="600"/>
              </a:spcBef>
              <a:buNone/>
            </a:pPr>
            <a:endParaRPr lang="en-US" dirty="0"/>
          </a:p>
        </p:txBody>
      </p:sp>
      <p:sp>
        <p:nvSpPr>
          <p:cNvPr id="8" name="Text Placeholder 7">
            <a:extLst>
              <a:ext uri="{FF2B5EF4-FFF2-40B4-BE49-F238E27FC236}">
                <a16:creationId xmlns:a16="http://schemas.microsoft.com/office/drawing/2014/main" id="{7FBB8613-E7E2-BDEA-4DB1-DF2534DF33C1}"/>
              </a:ext>
            </a:extLst>
          </p:cNvPr>
          <p:cNvSpPr>
            <a:spLocks noGrp="1"/>
          </p:cNvSpPr>
          <p:nvPr>
            <p:ph type="body" sz="quarter" idx="16"/>
          </p:nvPr>
        </p:nvSpPr>
        <p:spPr>
          <a:xfrm>
            <a:off x="4364734" y="1591310"/>
            <a:ext cx="3479198" cy="2123658"/>
          </a:xfrm>
        </p:spPr>
        <p:txBody>
          <a:bodyPr/>
          <a:lstStyle/>
          <a:p>
            <a:pPr marL="0" indent="0" defTabSz="914367">
              <a:spcBef>
                <a:spcPts val="600"/>
              </a:spcBef>
              <a:buNone/>
            </a:pPr>
            <a:r>
              <a:rPr lang="en-US" sz="2200" dirty="0">
                <a:latin typeface="+mj-lt"/>
                <a:cs typeface="+mn-cs"/>
              </a:rPr>
              <a:t>Process email messages</a:t>
            </a:r>
          </a:p>
          <a:p>
            <a:pPr marL="0" indent="0">
              <a:spcBef>
                <a:spcPts val="600"/>
              </a:spcBef>
              <a:buNone/>
            </a:pPr>
            <a:r>
              <a:rPr lang="en-US" sz="1800" dirty="0">
                <a:latin typeface="+mn-lt"/>
              </a:rPr>
              <a:t>This action runs a series of essential email handling operations, such as deleting, marking as unread, and moving messages to other folders.</a:t>
            </a:r>
          </a:p>
          <a:p>
            <a:pPr marL="0" indent="0">
              <a:spcBef>
                <a:spcPts val="600"/>
              </a:spcBef>
              <a:buNone/>
            </a:pPr>
            <a:endParaRPr lang="en-US" dirty="0"/>
          </a:p>
        </p:txBody>
      </p:sp>
      <p:sp>
        <p:nvSpPr>
          <p:cNvPr id="9" name="Text Placeholder 8">
            <a:extLst>
              <a:ext uri="{FF2B5EF4-FFF2-40B4-BE49-F238E27FC236}">
                <a16:creationId xmlns:a16="http://schemas.microsoft.com/office/drawing/2014/main" id="{76BB0725-23D1-4B9C-AD13-67F1ADEF2CB4}"/>
              </a:ext>
            </a:extLst>
          </p:cNvPr>
          <p:cNvSpPr>
            <a:spLocks noGrp="1"/>
          </p:cNvSpPr>
          <p:nvPr>
            <p:ph type="body" sz="quarter" idx="17"/>
          </p:nvPr>
        </p:nvSpPr>
        <p:spPr>
          <a:xfrm>
            <a:off x="8132062" y="1591310"/>
            <a:ext cx="3381758" cy="4231928"/>
          </a:xfrm>
        </p:spPr>
        <p:txBody>
          <a:bodyPr/>
          <a:lstStyle/>
          <a:p>
            <a:pPr marL="0" indent="0" defTabSz="914367">
              <a:spcBef>
                <a:spcPts val="600"/>
              </a:spcBef>
              <a:buNone/>
            </a:pPr>
            <a:r>
              <a:rPr lang="en-US" sz="2200" dirty="0">
                <a:latin typeface="+mj-lt"/>
                <a:cs typeface="+mn-cs"/>
              </a:rPr>
              <a:t>Send email</a:t>
            </a:r>
          </a:p>
          <a:p>
            <a:pPr marL="0" indent="0">
              <a:spcBef>
                <a:spcPts val="600"/>
              </a:spcBef>
              <a:buNone/>
            </a:pPr>
            <a:r>
              <a:rPr lang="en-US" sz="2200" dirty="0">
                <a:latin typeface="+mn-lt"/>
              </a:rPr>
              <a:t>To create and send new email messages.</a:t>
            </a:r>
          </a:p>
          <a:p>
            <a:pPr marL="0" indent="0">
              <a:spcBef>
                <a:spcPts val="600"/>
              </a:spcBef>
              <a:buNone/>
            </a:pPr>
            <a:r>
              <a:rPr lang="en-US" sz="2200" dirty="0">
                <a:latin typeface="+mn-lt"/>
              </a:rPr>
              <a:t>To deploy this action, you have to specify the following elements:</a:t>
            </a:r>
          </a:p>
          <a:p>
            <a:pPr marL="347663" indent="-231775">
              <a:spcBef>
                <a:spcPts val="600"/>
              </a:spcBef>
            </a:pPr>
            <a:r>
              <a:rPr lang="en-US" sz="1800" dirty="0">
                <a:latin typeface="+mn-lt"/>
              </a:rPr>
              <a:t>Sender</a:t>
            </a:r>
          </a:p>
          <a:p>
            <a:pPr marL="347663" indent="-231775">
              <a:spcBef>
                <a:spcPts val="600"/>
              </a:spcBef>
            </a:pPr>
            <a:r>
              <a:rPr lang="en-US" sz="1800" dirty="0">
                <a:latin typeface="+mn-lt"/>
              </a:rPr>
              <a:t>Sender’s display name</a:t>
            </a:r>
          </a:p>
          <a:p>
            <a:pPr marL="347663" indent="-231775">
              <a:spcBef>
                <a:spcPts val="600"/>
              </a:spcBef>
            </a:pPr>
            <a:r>
              <a:rPr lang="en-US" sz="1800" dirty="0">
                <a:latin typeface="+mn-lt"/>
              </a:rPr>
              <a:t>Recipient</a:t>
            </a:r>
          </a:p>
          <a:p>
            <a:pPr marL="347663" indent="-231775">
              <a:spcBef>
                <a:spcPts val="600"/>
              </a:spcBef>
            </a:pPr>
            <a:r>
              <a:rPr lang="en-US" sz="1800" dirty="0">
                <a:latin typeface="+mn-lt"/>
              </a:rPr>
              <a:t>CC and BCC recipients</a:t>
            </a:r>
          </a:p>
          <a:p>
            <a:pPr marL="347663" indent="-231775">
              <a:spcBef>
                <a:spcPts val="600"/>
              </a:spcBef>
            </a:pPr>
            <a:r>
              <a:rPr lang="en-US" sz="1800" dirty="0">
                <a:latin typeface="+mn-lt"/>
              </a:rPr>
              <a:t>Subject and body of the </a:t>
            </a:r>
            <a:br>
              <a:rPr lang="en-US" sz="1800" dirty="0">
                <a:latin typeface="+mn-lt"/>
              </a:rPr>
            </a:br>
            <a:r>
              <a:rPr lang="en-US" sz="1800" dirty="0">
                <a:latin typeface="+mn-lt"/>
              </a:rPr>
              <a:t>new email</a:t>
            </a:r>
            <a:endParaRPr lang="en-US" sz="1800" dirty="0"/>
          </a:p>
        </p:txBody>
      </p:sp>
    </p:spTree>
    <p:extLst>
      <p:ext uri="{BB962C8B-B14F-4D97-AF65-F5344CB8AC3E}">
        <p14:creationId xmlns:p14="http://schemas.microsoft.com/office/powerpoint/2010/main" val="107069258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66F928-C36E-5842-08B9-F270498E3389}"/>
              </a:ext>
            </a:extLst>
          </p:cNvPr>
          <p:cNvSpPr>
            <a:spLocks noGrp="1"/>
          </p:cNvSpPr>
          <p:nvPr>
            <p:ph type="title"/>
          </p:nvPr>
        </p:nvSpPr>
        <p:spPr/>
        <p:txBody>
          <a:bodyPr/>
          <a:lstStyle/>
          <a:p>
            <a:r>
              <a:rPr lang="en-US"/>
              <a:t>Automate Outlook</a:t>
            </a:r>
          </a:p>
        </p:txBody>
      </p:sp>
      <p:sp>
        <p:nvSpPr>
          <p:cNvPr id="9" name="Oval 8">
            <a:extLst>
              <a:ext uri="{FF2B5EF4-FFF2-40B4-BE49-F238E27FC236}">
                <a16:creationId xmlns:a16="http://schemas.microsoft.com/office/drawing/2014/main" id="{25BD92F7-4ACB-8F43-015E-CA53106E03B2}"/>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0" name="Text Placeholder 5">
            <a:extLst>
              <a:ext uri="{FF2B5EF4-FFF2-40B4-BE49-F238E27FC236}">
                <a16:creationId xmlns:a16="http://schemas.microsoft.com/office/drawing/2014/main" id="{E57F7DBF-CC15-9C42-90C9-F157E3DFDF37}"/>
              </a:ext>
            </a:extLst>
          </p:cNvPr>
          <p:cNvSpPr txBox="1">
            <a:spLocks/>
          </p:cNvSpPr>
          <p:nvPr/>
        </p:nvSpPr>
        <p:spPr>
          <a:xfrm>
            <a:off x="1319214" y="1488034"/>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Launch and close Outlook</a:t>
            </a:r>
          </a:p>
        </p:txBody>
      </p:sp>
      <p:sp>
        <p:nvSpPr>
          <p:cNvPr id="11" name="Oval 10">
            <a:extLst>
              <a:ext uri="{FF2B5EF4-FFF2-40B4-BE49-F238E27FC236}">
                <a16:creationId xmlns:a16="http://schemas.microsoft.com/office/drawing/2014/main" id="{832D5B17-7FC1-9A53-8A3B-FF15E1852A94}"/>
              </a:ext>
              <a:ext uri="{C183D7F6-B498-43B3-948B-1728B52AA6E4}">
                <adec:decorative xmlns:adec="http://schemas.microsoft.com/office/drawing/2017/decorative" val="0"/>
              </a:ext>
            </a:extLst>
          </p:cNvPr>
          <p:cNvSpPr>
            <a:spLocks/>
          </p:cNvSpPr>
          <p:nvPr/>
        </p:nvSpPr>
        <p:spPr bwMode="auto">
          <a:xfrm>
            <a:off x="623900" y="211902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12" name="Text Placeholder 5">
            <a:extLst>
              <a:ext uri="{FF2B5EF4-FFF2-40B4-BE49-F238E27FC236}">
                <a16:creationId xmlns:a16="http://schemas.microsoft.com/office/drawing/2014/main" id="{40AA6D4F-B124-1BD6-C12D-B014DE34587C}"/>
              </a:ext>
            </a:extLst>
          </p:cNvPr>
          <p:cNvSpPr txBox="1">
            <a:spLocks/>
          </p:cNvSpPr>
          <p:nvPr/>
        </p:nvSpPr>
        <p:spPr>
          <a:xfrm>
            <a:off x="1319211" y="2221024"/>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Retrieve email messages from Outlook</a:t>
            </a:r>
          </a:p>
        </p:txBody>
      </p:sp>
      <p:sp>
        <p:nvSpPr>
          <p:cNvPr id="13" name="Oval 12">
            <a:extLst>
              <a:ext uri="{FF2B5EF4-FFF2-40B4-BE49-F238E27FC236}">
                <a16:creationId xmlns:a16="http://schemas.microsoft.com/office/drawing/2014/main" id="{83B9506D-A3DC-CDFB-9840-4665DE4F54E2}"/>
              </a:ext>
              <a:ext uri="{C183D7F6-B498-43B3-948B-1728B52AA6E4}">
                <adec:decorative xmlns:adec="http://schemas.microsoft.com/office/drawing/2017/decorative" val="0"/>
              </a:ext>
            </a:extLst>
          </p:cNvPr>
          <p:cNvSpPr>
            <a:spLocks/>
          </p:cNvSpPr>
          <p:nvPr/>
        </p:nvSpPr>
        <p:spPr bwMode="auto">
          <a:xfrm>
            <a:off x="623900" y="2815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14" name="Text Placeholder 5">
            <a:extLst>
              <a:ext uri="{FF2B5EF4-FFF2-40B4-BE49-F238E27FC236}">
                <a16:creationId xmlns:a16="http://schemas.microsoft.com/office/drawing/2014/main" id="{38CD7F66-CF13-7D72-F83C-52A88E225086}"/>
              </a:ext>
            </a:extLst>
          </p:cNvPr>
          <p:cNvSpPr txBox="1">
            <a:spLocks/>
          </p:cNvSpPr>
          <p:nvPr/>
        </p:nvSpPr>
        <p:spPr>
          <a:xfrm>
            <a:off x="1319214" y="2917515"/>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n-lt"/>
              </a:rPr>
              <a:t>Send email message through Outlook</a:t>
            </a:r>
          </a:p>
        </p:txBody>
      </p:sp>
      <p:sp>
        <p:nvSpPr>
          <p:cNvPr id="15" name="Oval 14">
            <a:extLst>
              <a:ext uri="{FF2B5EF4-FFF2-40B4-BE49-F238E27FC236}">
                <a16:creationId xmlns:a16="http://schemas.microsoft.com/office/drawing/2014/main" id="{EEBA50A9-0702-7D40-D282-386ACDD9E7CA}"/>
              </a:ext>
              <a:ext uri="{C183D7F6-B498-43B3-948B-1728B52AA6E4}">
                <adec:decorative xmlns:adec="http://schemas.microsoft.com/office/drawing/2017/decorative" val="0"/>
              </a:ext>
            </a:extLst>
          </p:cNvPr>
          <p:cNvSpPr>
            <a:spLocks/>
          </p:cNvSpPr>
          <p:nvPr/>
        </p:nvSpPr>
        <p:spPr bwMode="auto">
          <a:xfrm>
            <a:off x="623900" y="3475506"/>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6" name="Text Placeholder 5">
            <a:extLst>
              <a:ext uri="{FF2B5EF4-FFF2-40B4-BE49-F238E27FC236}">
                <a16:creationId xmlns:a16="http://schemas.microsoft.com/office/drawing/2014/main" id="{FC0538E8-C679-4F16-FB6E-90B708AFC4F7}"/>
              </a:ext>
            </a:extLst>
          </p:cNvPr>
          <p:cNvSpPr txBox="1">
            <a:spLocks/>
          </p:cNvSpPr>
          <p:nvPr/>
        </p:nvSpPr>
        <p:spPr>
          <a:xfrm>
            <a:off x="1319214" y="3577507"/>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n-lt"/>
              </a:rPr>
              <a:t>Process email messages in Outlook</a:t>
            </a:r>
          </a:p>
        </p:txBody>
      </p:sp>
      <p:sp>
        <p:nvSpPr>
          <p:cNvPr id="17" name="Oval 16">
            <a:extLst>
              <a:ext uri="{FF2B5EF4-FFF2-40B4-BE49-F238E27FC236}">
                <a16:creationId xmlns:a16="http://schemas.microsoft.com/office/drawing/2014/main" id="{1D624EE0-9533-7FDC-B3FE-55760A52A812}"/>
              </a:ext>
              <a:ext uri="{C183D7F6-B498-43B3-948B-1728B52AA6E4}">
                <adec:decorative xmlns:adec="http://schemas.microsoft.com/office/drawing/2017/decorative" val="0"/>
              </a:ext>
            </a:extLst>
          </p:cNvPr>
          <p:cNvSpPr>
            <a:spLocks/>
          </p:cNvSpPr>
          <p:nvPr/>
        </p:nvSpPr>
        <p:spPr bwMode="auto">
          <a:xfrm>
            <a:off x="623900" y="4135498"/>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18" name="Text Placeholder 5">
            <a:extLst>
              <a:ext uri="{FF2B5EF4-FFF2-40B4-BE49-F238E27FC236}">
                <a16:creationId xmlns:a16="http://schemas.microsoft.com/office/drawing/2014/main" id="{BFC3C037-9494-8B70-1817-5D2779EE34CA}"/>
              </a:ext>
            </a:extLst>
          </p:cNvPr>
          <p:cNvSpPr txBox="1">
            <a:spLocks/>
          </p:cNvSpPr>
          <p:nvPr/>
        </p:nvSpPr>
        <p:spPr>
          <a:xfrm>
            <a:off x="1319214" y="4237499"/>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n-lt"/>
              </a:rPr>
              <a:t>Save Outlook email messages</a:t>
            </a:r>
          </a:p>
        </p:txBody>
      </p:sp>
      <p:sp>
        <p:nvSpPr>
          <p:cNvPr id="19" name="Oval 18">
            <a:extLst>
              <a:ext uri="{FF2B5EF4-FFF2-40B4-BE49-F238E27FC236}">
                <a16:creationId xmlns:a16="http://schemas.microsoft.com/office/drawing/2014/main" id="{B4E68436-2DF9-9BCD-4123-93A15E305407}"/>
              </a:ext>
              <a:ext uri="{C183D7F6-B498-43B3-948B-1728B52AA6E4}">
                <adec:decorative xmlns:adec="http://schemas.microsoft.com/office/drawing/2017/decorative" val="0"/>
              </a:ext>
            </a:extLst>
          </p:cNvPr>
          <p:cNvSpPr>
            <a:spLocks/>
          </p:cNvSpPr>
          <p:nvPr/>
        </p:nvSpPr>
        <p:spPr bwMode="auto">
          <a:xfrm>
            <a:off x="623900" y="479549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20" name="Text Placeholder 5">
            <a:extLst>
              <a:ext uri="{FF2B5EF4-FFF2-40B4-BE49-F238E27FC236}">
                <a16:creationId xmlns:a16="http://schemas.microsoft.com/office/drawing/2014/main" id="{E79D0CC5-E0C6-81C4-3A43-094FD3355BB4}"/>
              </a:ext>
            </a:extLst>
          </p:cNvPr>
          <p:cNvSpPr txBox="1">
            <a:spLocks/>
          </p:cNvSpPr>
          <p:nvPr/>
        </p:nvSpPr>
        <p:spPr>
          <a:xfrm>
            <a:off x="1319211" y="4897491"/>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n-lt"/>
              </a:rPr>
              <a:t>Respond to Outlook message</a:t>
            </a:r>
          </a:p>
        </p:txBody>
      </p:sp>
    </p:spTree>
    <p:extLst>
      <p:ext uri="{BB962C8B-B14F-4D97-AF65-F5344CB8AC3E}">
        <p14:creationId xmlns:p14="http://schemas.microsoft.com/office/powerpoint/2010/main" val="71218931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66F928-C36E-5842-08B9-F270498E3389}"/>
              </a:ext>
            </a:extLst>
          </p:cNvPr>
          <p:cNvSpPr>
            <a:spLocks noGrp="1"/>
          </p:cNvSpPr>
          <p:nvPr>
            <p:ph type="title"/>
          </p:nvPr>
        </p:nvSpPr>
        <p:spPr/>
        <p:txBody>
          <a:bodyPr/>
          <a:lstStyle/>
          <a:p>
            <a:r>
              <a:rPr lang="en-US"/>
              <a:t>Automate Exchange Servers</a:t>
            </a:r>
          </a:p>
        </p:txBody>
      </p:sp>
      <p:sp>
        <p:nvSpPr>
          <p:cNvPr id="9" name="Oval 8">
            <a:extLst>
              <a:ext uri="{FF2B5EF4-FFF2-40B4-BE49-F238E27FC236}">
                <a16:creationId xmlns:a16="http://schemas.microsoft.com/office/drawing/2014/main" id="{25BD92F7-4ACB-8F43-015E-CA53106E03B2}"/>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0" name="Text Placeholder 5">
            <a:extLst>
              <a:ext uri="{FF2B5EF4-FFF2-40B4-BE49-F238E27FC236}">
                <a16:creationId xmlns:a16="http://schemas.microsoft.com/office/drawing/2014/main" id="{E57F7DBF-CC15-9C42-90C9-F157E3DFDF37}"/>
              </a:ext>
            </a:extLst>
          </p:cNvPr>
          <p:cNvSpPr txBox="1">
            <a:spLocks/>
          </p:cNvSpPr>
          <p:nvPr/>
        </p:nvSpPr>
        <p:spPr>
          <a:xfrm>
            <a:off x="1319214" y="1488034"/>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Connect to an Exchange server</a:t>
            </a:r>
          </a:p>
        </p:txBody>
      </p:sp>
      <p:sp>
        <p:nvSpPr>
          <p:cNvPr id="11" name="Oval 10">
            <a:extLst>
              <a:ext uri="{FF2B5EF4-FFF2-40B4-BE49-F238E27FC236}">
                <a16:creationId xmlns:a16="http://schemas.microsoft.com/office/drawing/2014/main" id="{832D5B17-7FC1-9A53-8A3B-FF15E1852A94}"/>
              </a:ext>
              <a:ext uri="{C183D7F6-B498-43B3-948B-1728B52AA6E4}">
                <adec:decorative xmlns:adec="http://schemas.microsoft.com/office/drawing/2017/decorative" val="0"/>
              </a:ext>
            </a:extLst>
          </p:cNvPr>
          <p:cNvSpPr>
            <a:spLocks/>
          </p:cNvSpPr>
          <p:nvPr/>
        </p:nvSpPr>
        <p:spPr bwMode="auto">
          <a:xfrm>
            <a:off x="623900" y="211902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12" name="Text Placeholder 5">
            <a:extLst>
              <a:ext uri="{FF2B5EF4-FFF2-40B4-BE49-F238E27FC236}">
                <a16:creationId xmlns:a16="http://schemas.microsoft.com/office/drawing/2014/main" id="{40AA6D4F-B124-1BD6-C12D-B014DE34587C}"/>
              </a:ext>
            </a:extLst>
          </p:cNvPr>
          <p:cNvSpPr txBox="1">
            <a:spLocks/>
          </p:cNvSpPr>
          <p:nvPr/>
        </p:nvSpPr>
        <p:spPr>
          <a:xfrm>
            <a:off x="1319211" y="2221024"/>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Retrieve Exchange email messages</a:t>
            </a:r>
          </a:p>
        </p:txBody>
      </p:sp>
      <p:sp>
        <p:nvSpPr>
          <p:cNvPr id="13" name="Oval 12">
            <a:extLst>
              <a:ext uri="{FF2B5EF4-FFF2-40B4-BE49-F238E27FC236}">
                <a16:creationId xmlns:a16="http://schemas.microsoft.com/office/drawing/2014/main" id="{83B9506D-A3DC-CDFB-9840-4665DE4F54E2}"/>
              </a:ext>
              <a:ext uri="{C183D7F6-B498-43B3-948B-1728B52AA6E4}">
                <adec:decorative xmlns:adec="http://schemas.microsoft.com/office/drawing/2017/decorative" val="0"/>
              </a:ext>
            </a:extLst>
          </p:cNvPr>
          <p:cNvSpPr>
            <a:spLocks/>
          </p:cNvSpPr>
          <p:nvPr/>
        </p:nvSpPr>
        <p:spPr bwMode="auto">
          <a:xfrm>
            <a:off x="623900" y="2815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14" name="Text Placeholder 5">
            <a:extLst>
              <a:ext uri="{FF2B5EF4-FFF2-40B4-BE49-F238E27FC236}">
                <a16:creationId xmlns:a16="http://schemas.microsoft.com/office/drawing/2014/main" id="{38CD7F66-CF13-7D72-F83C-52A88E225086}"/>
              </a:ext>
            </a:extLst>
          </p:cNvPr>
          <p:cNvSpPr txBox="1">
            <a:spLocks/>
          </p:cNvSpPr>
          <p:nvPr/>
        </p:nvSpPr>
        <p:spPr>
          <a:xfrm>
            <a:off x="1319214" y="2917515"/>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Send an Exchange email message</a:t>
            </a:r>
          </a:p>
        </p:txBody>
      </p:sp>
      <p:sp>
        <p:nvSpPr>
          <p:cNvPr id="15" name="Oval 14">
            <a:extLst>
              <a:ext uri="{FF2B5EF4-FFF2-40B4-BE49-F238E27FC236}">
                <a16:creationId xmlns:a16="http://schemas.microsoft.com/office/drawing/2014/main" id="{EEBA50A9-0702-7D40-D282-386ACDD9E7CA}"/>
              </a:ext>
              <a:ext uri="{C183D7F6-B498-43B3-948B-1728B52AA6E4}">
                <adec:decorative xmlns:adec="http://schemas.microsoft.com/office/drawing/2017/decorative" val="0"/>
              </a:ext>
            </a:extLst>
          </p:cNvPr>
          <p:cNvSpPr>
            <a:spLocks/>
          </p:cNvSpPr>
          <p:nvPr/>
        </p:nvSpPr>
        <p:spPr bwMode="auto">
          <a:xfrm>
            <a:off x="623900" y="3475506"/>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6" name="Text Placeholder 5">
            <a:extLst>
              <a:ext uri="{FF2B5EF4-FFF2-40B4-BE49-F238E27FC236}">
                <a16:creationId xmlns:a16="http://schemas.microsoft.com/office/drawing/2014/main" id="{FC0538E8-C679-4F16-FB6E-90B708AFC4F7}"/>
              </a:ext>
            </a:extLst>
          </p:cNvPr>
          <p:cNvSpPr txBox="1">
            <a:spLocks/>
          </p:cNvSpPr>
          <p:nvPr/>
        </p:nvSpPr>
        <p:spPr>
          <a:xfrm>
            <a:off x="1319214" y="3577507"/>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Process Exchange email messages</a:t>
            </a:r>
          </a:p>
        </p:txBody>
      </p:sp>
    </p:spTree>
    <p:extLst>
      <p:ext uri="{BB962C8B-B14F-4D97-AF65-F5344CB8AC3E}">
        <p14:creationId xmlns:p14="http://schemas.microsoft.com/office/powerpoint/2010/main" val="21258333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7B64D4-F2B1-A3FE-A497-737CD1CF815D}"/>
              </a:ext>
            </a:extLst>
          </p:cNvPr>
          <p:cNvSpPr>
            <a:spLocks noGrp="1"/>
          </p:cNvSpPr>
          <p:nvPr>
            <p:ph type="title"/>
          </p:nvPr>
        </p:nvSpPr>
        <p:spPr/>
        <p:txBody>
          <a:bodyPr/>
          <a:lstStyle/>
          <a:p>
            <a:r>
              <a:rPr lang="en-US"/>
              <a:t>System and Workstation Actions</a:t>
            </a:r>
          </a:p>
        </p:txBody>
      </p:sp>
      <p:sp>
        <p:nvSpPr>
          <p:cNvPr id="4" name="Text Placeholder 3">
            <a:extLst>
              <a:ext uri="{FF2B5EF4-FFF2-40B4-BE49-F238E27FC236}">
                <a16:creationId xmlns:a16="http://schemas.microsoft.com/office/drawing/2014/main" id="{ADB23300-8CCA-76A9-2F2E-E9F86B77F26D}"/>
              </a:ext>
            </a:extLst>
          </p:cNvPr>
          <p:cNvSpPr>
            <a:spLocks noGrp="1"/>
          </p:cNvSpPr>
          <p:nvPr>
            <p:ph type="body" sz="quarter" idx="15"/>
          </p:nvPr>
        </p:nvSpPr>
        <p:spPr>
          <a:xfrm>
            <a:off x="586390" y="1591056"/>
            <a:ext cx="5217510" cy="4555093"/>
          </a:xfrm>
          <a:ln w="38100">
            <a:solidFill>
              <a:srgbClr val="C73ECC"/>
            </a:solidFill>
          </a:ln>
        </p:spPr>
        <p:txBody>
          <a:bodyPr lIns="182880" tIns="137160" rIns="182880" bIns="137160">
            <a:noAutofit/>
          </a:bodyPr>
          <a:lstStyle/>
          <a:p>
            <a:pPr marL="285750" indent="-285750">
              <a:spcBef>
                <a:spcPts val="1200"/>
              </a:spcBef>
              <a:buFont typeface="Arial" panose="020B0604020202020204" pitchFamily="34" charset="0"/>
              <a:buChar char="•"/>
            </a:pPr>
            <a:r>
              <a:rPr lang="en-US" sz="2200">
                <a:latin typeface="+mn-lt"/>
              </a:rPr>
              <a:t>Run application</a:t>
            </a:r>
          </a:p>
          <a:p>
            <a:pPr marL="285750" indent="-285750">
              <a:spcBef>
                <a:spcPts val="1200"/>
              </a:spcBef>
              <a:buFont typeface="Arial" panose="020B0604020202020204" pitchFamily="34" charset="0"/>
              <a:buChar char="•"/>
            </a:pPr>
            <a:r>
              <a:rPr lang="en-US" sz="2200">
                <a:latin typeface="+mn-lt"/>
              </a:rPr>
              <a:t>Terminate process</a:t>
            </a:r>
          </a:p>
          <a:p>
            <a:pPr marL="285750" indent="-285750">
              <a:spcBef>
                <a:spcPts val="1200"/>
              </a:spcBef>
              <a:buFont typeface="Arial" panose="020B0604020202020204" pitchFamily="34" charset="0"/>
              <a:buChar char="•"/>
            </a:pPr>
            <a:r>
              <a:rPr lang="en-US" sz="2200">
                <a:latin typeface="+mn-lt"/>
              </a:rPr>
              <a:t>Print document</a:t>
            </a:r>
          </a:p>
          <a:p>
            <a:pPr marL="285750" indent="-285750">
              <a:spcBef>
                <a:spcPts val="1200"/>
              </a:spcBef>
              <a:buFont typeface="Arial" panose="020B0604020202020204" pitchFamily="34" charset="0"/>
              <a:buChar char="•"/>
            </a:pPr>
            <a:r>
              <a:rPr lang="en-US" sz="2200">
                <a:latin typeface="+mn-lt"/>
              </a:rPr>
              <a:t>Log off user</a:t>
            </a:r>
          </a:p>
          <a:p>
            <a:pPr marL="285750" indent="-285750">
              <a:spcBef>
                <a:spcPts val="1200"/>
              </a:spcBef>
              <a:buFont typeface="Arial" panose="020B0604020202020204" pitchFamily="34" charset="0"/>
              <a:buChar char="•"/>
            </a:pPr>
            <a:r>
              <a:rPr lang="en-US" sz="2200">
                <a:latin typeface="+mn-lt"/>
              </a:rPr>
              <a:t>Shutdown computer</a:t>
            </a:r>
          </a:p>
          <a:p>
            <a:pPr marL="285750" indent="-285750">
              <a:spcBef>
                <a:spcPts val="1200"/>
              </a:spcBef>
              <a:buFont typeface="Arial" panose="020B0604020202020204" pitchFamily="34" charset="0"/>
              <a:buChar char="•"/>
            </a:pPr>
            <a:r>
              <a:rPr lang="en-US" sz="2200">
                <a:latin typeface="+mn-lt"/>
              </a:rPr>
              <a:t>Show desktop</a:t>
            </a:r>
          </a:p>
          <a:p>
            <a:pPr marL="285750" indent="-285750">
              <a:spcBef>
                <a:spcPts val="1200"/>
              </a:spcBef>
              <a:buFont typeface="Arial" panose="020B0604020202020204" pitchFamily="34" charset="0"/>
              <a:buChar char="•"/>
            </a:pPr>
            <a:r>
              <a:rPr lang="en-US" sz="2200">
                <a:latin typeface="+mn-lt"/>
              </a:rPr>
              <a:t>Lock workstation</a:t>
            </a:r>
          </a:p>
          <a:p>
            <a:pPr marL="285750" indent="-285750">
              <a:spcBef>
                <a:spcPts val="1200"/>
              </a:spcBef>
              <a:buFont typeface="Arial" panose="020B0604020202020204" pitchFamily="34" charset="0"/>
              <a:buChar char="•"/>
            </a:pPr>
            <a:r>
              <a:rPr lang="en-US" sz="2200">
                <a:latin typeface="+mn-lt"/>
              </a:rPr>
              <a:t>Play sound</a:t>
            </a:r>
          </a:p>
          <a:p>
            <a:pPr marL="285750" indent="-285750">
              <a:spcBef>
                <a:spcPts val="1200"/>
              </a:spcBef>
              <a:buFont typeface="Arial" panose="020B0604020202020204" pitchFamily="34" charset="0"/>
              <a:buChar char="•"/>
            </a:pPr>
            <a:r>
              <a:rPr lang="en-US" sz="2200">
                <a:latin typeface="+mn-lt"/>
              </a:rPr>
              <a:t>Empty recycle bin</a:t>
            </a:r>
          </a:p>
        </p:txBody>
      </p:sp>
      <p:sp>
        <p:nvSpPr>
          <p:cNvPr id="5" name="Text Placeholder 4">
            <a:extLst>
              <a:ext uri="{FF2B5EF4-FFF2-40B4-BE49-F238E27FC236}">
                <a16:creationId xmlns:a16="http://schemas.microsoft.com/office/drawing/2014/main" id="{3154C1CD-94D5-46AA-C7BE-4E43423CCCBD}"/>
              </a:ext>
            </a:extLst>
          </p:cNvPr>
          <p:cNvSpPr>
            <a:spLocks noGrp="1"/>
          </p:cNvSpPr>
          <p:nvPr>
            <p:ph type="body" sz="quarter" idx="20"/>
          </p:nvPr>
        </p:nvSpPr>
        <p:spPr>
          <a:xfrm>
            <a:off x="6253664" y="1591056"/>
            <a:ext cx="5187106" cy="4555093"/>
          </a:xfrm>
          <a:ln w="38100">
            <a:solidFill>
              <a:srgbClr val="C73ECC"/>
            </a:solidFill>
          </a:ln>
        </p:spPr>
        <p:txBody>
          <a:bodyPr lIns="182880" tIns="137160" rIns="182880" bIns="137160">
            <a:noAutofit/>
          </a:bodyPr>
          <a:lstStyle/>
          <a:p>
            <a:pPr marL="285750" indent="-285750">
              <a:spcBef>
                <a:spcPts val="1200"/>
              </a:spcBef>
              <a:buFont typeface="Arial" panose="020B0604020202020204" pitchFamily="34" charset="0"/>
              <a:buChar char="•"/>
            </a:pPr>
            <a:r>
              <a:rPr lang="en-US" sz="2200">
                <a:latin typeface="+mn-lt"/>
              </a:rPr>
              <a:t>Take screenshot</a:t>
            </a:r>
          </a:p>
          <a:p>
            <a:pPr marL="285750" indent="-285750">
              <a:spcBef>
                <a:spcPts val="1200"/>
              </a:spcBef>
              <a:buFont typeface="Arial" panose="020B0604020202020204" pitchFamily="34" charset="0"/>
              <a:buChar char="•"/>
            </a:pPr>
            <a:r>
              <a:rPr lang="en-US" sz="2200">
                <a:latin typeface="+mn-lt"/>
              </a:rPr>
              <a:t>Control screen saver</a:t>
            </a:r>
          </a:p>
          <a:p>
            <a:pPr marL="285750" indent="-285750">
              <a:spcBef>
                <a:spcPts val="1200"/>
              </a:spcBef>
              <a:buFont typeface="Arial" panose="020B0604020202020204" pitchFamily="34" charset="0"/>
              <a:buChar char="•"/>
            </a:pPr>
            <a:r>
              <a:rPr lang="en-US" sz="2200">
                <a:latin typeface="+mn-lt"/>
              </a:rPr>
              <a:t>Ping</a:t>
            </a:r>
          </a:p>
          <a:p>
            <a:pPr marL="285750" indent="-285750">
              <a:spcBef>
                <a:spcPts val="1200"/>
              </a:spcBef>
              <a:buFont typeface="Arial" panose="020B0604020202020204" pitchFamily="34" charset="0"/>
              <a:buChar char="•"/>
            </a:pPr>
            <a:r>
              <a:rPr lang="en-US" sz="2200">
                <a:latin typeface="+mn-lt"/>
              </a:rPr>
              <a:t>Set Windows environment variable</a:t>
            </a:r>
          </a:p>
          <a:p>
            <a:pPr marL="285750" indent="-285750">
              <a:spcBef>
                <a:spcPts val="1200"/>
              </a:spcBef>
              <a:buFont typeface="Arial" panose="020B0604020202020204" pitchFamily="34" charset="0"/>
              <a:buChar char="•"/>
            </a:pPr>
            <a:r>
              <a:rPr lang="en-US" sz="2200">
                <a:latin typeface="+mn-lt"/>
              </a:rPr>
              <a:t>Get Windows environment variable</a:t>
            </a:r>
          </a:p>
          <a:p>
            <a:pPr marL="285750" indent="-285750">
              <a:spcBef>
                <a:spcPts val="1200"/>
              </a:spcBef>
              <a:buFont typeface="Arial" panose="020B0604020202020204" pitchFamily="34" charset="0"/>
              <a:buChar char="•"/>
            </a:pPr>
            <a:r>
              <a:rPr lang="en-US" sz="2200">
                <a:latin typeface="+mn-lt"/>
              </a:rPr>
              <a:t>Delete Windows environment variable</a:t>
            </a:r>
          </a:p>
          <a:p>
            <a:pPr marL="285750" indent="-285750">
              <a:spcBef>
                <a:spcPts val="1200"/>
              </a:spcBef>
              <a:buFont typeface="Arial" panose="020B0604020202020204" pitchFamily="34" charset="0"/>
              <a:buChar char="•"/>
            </a:pPr>
            <a:r>
              <a:rPr lang="en-US" sz="2200">
                <a:latin typeface="+mn-lt"/>
              </a:rPr>
              <a:t>Set screen resolution</a:t>
            </a:r>
          </a:p>
          <a:p>
            <a:pPr marL="285750" indent="-285750">
              <a:spcBef>
                <a:spcPts val="1200"/>
              </a:spcBef>
              <a:buFont typeface="Arial" panose="020B0604020202020204" pitchFamily="34" charset="0"/>
              <a:buChar char="•"/>
            </a:pPr>
            <a:r>
              <a:rPr lang="en-US" sz="2200">
                <a:latin typeface="+mn-lt"/>
              </a:rPr>
              <a:t>Get screen resolution</a:t>
            </a:r>
          </a:p>
        </p:txBody>
      </p:sp>
    </p:spTree>
    <p:extLst>
      <p:ext uri="{BB962C8B-B14F-4D97-AF65-F5344CB8AC3E}">
        <p14:creationId xmlns:p14="http://schemas.microsoft.com/office/powerpoint/2010/main" val="373186200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4963-B005-BC1A-5DCC-8BFBA01C9808}"/>
              </a:ext>
            </a:extLst>
          </p:cNvPr>
          <p:cNvSpPr>
            <a:spLocks noGrp="1"/>
          </p:cNvSpPr>
          <p:nvPr>
            <p:ph type="title"/>
          </p:nvPr>
        </p:nvSpPr>
        <p:spPr/>
        <p:txBody>
          <a:bodyPr/>
          <a:lstStyle/>
          <a:p>
            <a:r>
              <a:rPr lang="en-US"/>
              <a:t>Services Actions</a:t>
            </a:r>
          </a:p>
        </p:txBody>
      </p:sp>
      <p:sp>
        <p:nvSpPr>
          <p:cNvPr id="7" name="TextBox 6">
            <a:extLst>
              <a:ext uri="{FF2B5EF4-FFF2-40B4-BE49-F238E27FC236}">
                <a16:creationId xmlns:a16="http://schemas.microsoft.com/office/drawing/2014/main" id="{6A1759E1-3B8A-6AB5-FA34-D7F527DA614C}"/>
              </a:ext>
            </a:extLst>
          </p:cNvPr>
          <p:cNvSpPr txBox="1"/>
          <p:nvPr/>
        </p:nvSpPr>
        <p:spPr>
          <a:xfrm>
            <a:off x="584200" y="1581150"/>
            <a:ext cx="4064000" cy="4693593"/>
          </a:xfrm>
          <a:prstGeom prst="rect">
            <a:avLst/>
          </a:prstGeom>
          <a:noFill/>
        </p:spPr>
        <p:txBody>
          <a:bodyPr wrap="square" lIns="0" tIns="0" rIns="0" bIns="0">
            <a:spAutoFit/>
          </a:bodyPr>
          <a:lstStyle/>
          <a:p>
            <a:pPr>
              <a:spcBef>
                <a:spcPts val="600"/>
              </a:spcBef>
              <a:spcAft>
                <a:spcPts val="600"/>
              </a:spcAft>
            </a:pPr>
            <a:r>
              <a:rPr lang="en-US" sz="2200">
                <a:latin typeface="+mn-lt"/>
              </a:rPr>
              <a:t>Power Automate for desktop allows users to handle services on their Windows machine through the services actions.</a:t>
            </a:r>
          </a:p>
          <a:p>
            <a:pPr>
              <a:spcBef>
                <a:spcPts val="600"/>
              </a:spcBef>
              <a:spcAft>
                <a:spcPts val="600"/>
              </a:spcAft>
            </a:pPr>
            <a:r>
              <a:rPr lang="en-US" sz="2200">
                <a:latin typeface="+mn-lt"/>
              </a:rPr>
              <a:t>With these actions, users can maintain full control of the operating system and limit the running services.</a:t>
            </a:r>
          </a:p>
          <a:p>
            <a:pPr>
              <a:spcAft>
                <a:spcPts val="300"/>
              </a:spcAft>
            </a:pPr>
            <a:r>
              <a:rPr lang="en-US" sz="2200">
                <a:latin typeface="+mn-lt"/>
              </a:rPr>
              <a:t>This group contains four actions:</a:t>
            </a:r>
          </a:p>
          <a:p>
            <a:pPr marL="403225" indent="-242888">
              <a:spcAft>
                <a:spcPts val="300"/>
              </a:spcAft>
              <a:buFont typeface="Arial" panose="020B0604020202020204" pitchFamily="34" charset="0"/>
              <a:buChar char="•"/>
            </a:pPr>
            <a:r>
              <a:rPr lang="en-US" sz="1800"/>
              <a:t>Start service</a:t>
            </a:r>
          </a:p>
          <a:p>
            <a:pPr marL="403225" indent="-242888">
              <a:spcBef>
                <a:spcPts val="600"/>
              </a:spcBef>
              <a:buFont typeface="Arial" panose="020B0604020202020204" pitchFamily="34" charset="0"/>
              <a:buChar char="•"/>
            </a:pPr>
            <a:r>
              <a:rPr lang="en-US" sz="1800"/>
              <a:t>Stop service</a:t>
            </a:r>
          </a:p>
          <a:p>
            <a:pPr marL="403225" indent="-242888">
              <a:spcBef>
                <a:spcPts val="600"/>
              </a:spcBef>
              <a:buFont typeface="Arial" panose="020B0604020202020204" pitchFamily="34" charset="0"/>
              <a:buChar char="•"/>
            </a:pPr>
            <a:r>
              <a:rPr lang="en-US" sz="1800"/>
              <a:t>Pause service</a:t>
            </a:r>
          </a:p>
          <a:p>
            <a:pPr marL="403225" indent="-242888">
              <a:spcBef>
                <a:spcPts val="600"/>
              </a:spcBef>
              <a:buFont typeface="Arial" panose="020B0604020202020204" pitchFamily="34" charset="0"/>
              <a:buChar char="•"/>
            </a:pPr>
            <a:r>
              <a:rPr lang="en-US" sz="1800"/>
              <a:t>Resume service</a:t>
            </a:r>
          </a:p>
        </p:txBody>
      </p:sp>
      <p:pic>
        <p:nvPicPr>
          <p:cNvPr id="10" name="Picture Placeholder 9" descr="Screenshot of the start service action properties.">
            <a:extLst>
              <a:ext uri="{FF2B5EF4-FFF2-40B4-BE49-F238E27FC236}">
                <a16:creationId xmlns:a16="http://schemas.microsoft.com/office/drawing/2014/main" id="{E6554A94-5A27-431D-121F-5B51E64C5E93}"/>
              </a:ext>
            </a:extLst>
          </p:cNvPr>
          <p:cNvPicPr>
            <a:picLocks noGrp="1" noChangeAspect="1"/>
          </p:cNvPicPr>
          <p:nvPr>
            <p:ph type="pic" sz="quarter" idx="20"/>
          </p:nvPr>
        </p:nvPicPr>
        <p:blipFill rotWithShape="1">
          <a:blip r:embed="rId3"/>
          <a:srcRect l="-5413" t="-3442" r="-5413" b="-3442"/>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84612711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19F62A-F836-A93D-0AD0-2B5BD6CC3F7C}"/>
              </a:ext>
            </a:extLst>
          </p:cNvPr>
          <p:cNvSpPr>
            <a:spLocks noGrp="1"/>
          </p:cNvSpPr>
          <p:nvPr>
            <p:ph type="title"/>
          </p:nvPr>
        </p:nvSpPr>
        <p:spPr/>
        <p:txBody>
          <a:bodyPr/>
          <a:lstStyle/>
          <a:p>
            <a:r>
              <a:rPr lang="en-US"/>
              <a:t>Text Handling Actions (1/3)</a:t>
            </a:r>
          </a:p>
        </p:txBody>
      </p:sp>
      <p:sp>
        <p:nvSpPr>
          <p:cNvPr id="7" name="Text Placeholder 6">
            <a:extLst>
              <a:ext uri="{FF2B5EF4-FFF2-40B4-BE49-F238E27FC236}">
                <a16:creationId xmlns:a16="http://schemas.microsoft.com/office/drawing/2014/main" id="{E259289D-411E-95BD-AA56-7133FD95ECEB}"/>
              </a:ext>
            </a:extLst>
          </p:cNvPr>
          <p:cNvSpPr>
            <a:spLocks noGrp="1"/>
          </p:cNvSpPr>
          <p:nvPr>
            <p:ph type="body" sz="quarter" idx="17"/>
          </p:nvPr>
        </p:nvSpPr>
        <p:spPr>
          <a:xfrm>
            <a:off x="584199" y="1386766"/>
            <a:ext cx="11011601" cy="677108"/>
          </a:xfrm>
        </p:spPr>
        <p:txBody>
          <a:bodyPr/>
          <a:lstStyle/>
          <a:p>
            <a:r>
              <a:rPr lang="en-US">
                <a:latin typeface="+mn-lt"/>
              </a:rPr>
              <a:t>To perform operations with text type variables, the text actions require specifying the text either by entering it as input, or as a text variable.</a:t>
            </a:r>
          </a:p>
        </p:txBody>
      </p:sp>
      <p:sp>
        <p:nvSpPr>
          <p:cNvPr id="8" name="Oval 7">
            <a:extLst>
              <a:ext uri="{FF2B5EF4-FFF2-40B4-BE49-F238E27FC236}">
                <a16:creationId xmlns:a16="http://schemas.microsoft.com/office/drawing/2014/main" id="{34298A29-7A80-01E9-26CC-EB3F64500805}"/>
              </a:ext>
              <a:ext uri="{C183D7F6-B498-43B3-948B-1728B52AA6E4}">
                <adec:decorative xmlns:adec="http://schemas.microsoft.com/office/drawing/2017/decorative" val="0"/>
              </a:ext>
            </a:extLst>
          </p:cNvPr>
          <p:cNvSpPr>
            <a:spLocks/>
          </p:cNvSpPr>
          <p:nvPr/>
        </p:nvSpPr>
        <p:spPr bwMode="auto">
          <a:xfrm>
            <a:off x="623900" y="226069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20" name="Text Placeholder 5">
            <a:extLst>
              <a:ext uri="{FF2B5EF4-FFF2-40B4-BE49-F238E27FC236}">
                <a16:creationId xmlns:a16="http://schemas.microsoft.com/office/drawing/2014/main" id="{875F7135-1F2E-DACF-1A6C-860895ACFC9E}"/>
              </a:ext>
            </a:extLst>
          </p:cNvPr>
          <p:cNvSpPr txBox="1">
            <a:spLocks/>
          </p:cNvSpPr>
          <p:nvPr/>
        </p:nvSpPr>
        <p:spPr>
          <a:xfrm>
            <a:off x="1319215" y="2362691"/>
            <a:ext cx="984408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Append line to text </a:t>
            </a:r>
            <a:r>
              <a:rPr lang="en-US" altLang="zh-CN" sz="1800"/>
              <a:t>– To add a line of text to a single text value or list of text values</a:t>
            </a:r>
            <a:endParaRPr lang="en-US" sz="1800"/>
          </a:p>
        </p:txBody>
      </p:sp>
      <p:sp>
        <p:nvSpPr>
          <p:cNvPr id="10" name="Oval 9">
            <a:extLst>
              <a:ext uri="{FF2B5EF4-FFF2-40B4-BE49-F238E27FC236}">
                <a16:creationId xmlns:a16="http://schemas.microsoft.com/office/drawing/2014/main" id="{31F9E5D6-45F5-2CA2-649B-D8FD7827DB02}"/>
              </a:ext>
              <a:ext uri="{C183D7F6-B498-43B3-948B-1728B52AA6E4}">
                <adec:decorative xmlns:adec="http://schemas.microsoft.com/office/drawing/2017/decorative" val="0"/>
              </a:ext>
            </a:extLst>
          </p:cNvPr>
          <p:cNvSpPr>
            <a:spLocks/>
          </p:cNvSpPr>
          <p:nvPr/>
        </p:nvSpPr>
        <p:spPr bwMode="auto">
          <a:xfrm>
            <a:off x="623900" y="299368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21" name="Text Placeholder 1">
            <a:extLst>
              <a:ext uri="{FF2B5EF4-FFF2-40B4-BE49-F238E27FC236}">
                <a16:creationId xmlns:a16="http://schemas.microsoft.com/office/drawing/2014/main" id="{4A1885EB-947A-9E3C-D753-0C3ABD81BDA3}"/>
              </a:ext>
            </a:extLst>
          </p:cNvPr>
          <p:cNvSpPr txBox="1">
            <a:spLocks/>
          </p:cNvSpPr>
          <p:nvPr/>
        </p:nvSpPr>
        <p:spPr>
          <a:xfrm>
            <a:off x="1319210" y="3095681"/>
            <a:ext cx="9844089"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Get subtext </a:t>
            </a:r>
            <a:r>
              <a:rPr lang="en-US" sz="1800"/>
              <a:t>– To retrieve a specific portion of a text or list of text values</a:t>
            </a:r>
          </a:p>
        </p:txBody>
      </p:sp>
      <p:sp>
        <p:nvSpPr>
          <p:cNvPr id="12" name="Oval 11">
            <a:extLst>
              <a:ext uri="{FF2B5EF4-FFF2-40B4-BE49-F238E27FC236}">
                <a16:creationId xmlns:a16="http://schemas.microsoft.com/office/drawing/2014/main" id="{1A5F0A08-56A3-B842-9594-346DD5ADE771}"/>
              </a:ext>
              <a:ext uri="{C183D7F6-B498-43B3-948B-1728B52AA6E4}">
                <adec:decorative xmlns:adec="http://schemas.microsoft.com/office/drawing/2017/decorative" val="0"/>
              </a:ext>
            </a:extLst>
          </p:cNvPr>
          <p:cNvSpPr>
            <a:spLocks/>
          </p:cNvSpPr>
          <p:nvPr/>
        </p:nvSpPr>
        <p:spPr bwMode="auto">
          <a:xfrm>
            <a:off x="623900" y="369017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22" name="Text Placeholder 2">
            <a:extLst>
              <a:ext uri="{FF2B5EF4-FFF2-40B4-BE49-F238E27FC236}">
                <a16:creationId xmlns:a16="http://schemas.microsoft.com/office/drawing/2014/main" id="{708C84D5-88CF-55BF-6BA5-758630F54C47}"/>
              </a:ext>
            </a:extLst>
          </p:cNvPr>
          <p:cNvSpPr txBox="1">
            <a:spLocks/>
          </p:cNvSpPr>
          <p:nvPr/>
        </p:nvSpPr>
        <p:spPr>
          <a:xfrm>
            <a:off x="1319215" y="3653672"/>
            <a:ext cx="9844086" cy="553998"/>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Pad text </a:t>
            </a:r>
            <a:r>
              <a:rPr lang="en-US" sz="1800"/>
              <a:t>– Pad text by adding a whitespace, word or phrase before or after the text or a list of text values</a:t>
            </a:r>
          </a:p>
        </p:txBody>
      </p:sp>
      <p:sp>
        <p:nvSpPr>
          <p:cNvPr id="14" name="Oval 13">
            <a:extLst>
              <a:ext uri="{FF2B5EF4-FFF2-40B4-BE49-F238E27FC236}">
                <a16:creationId xmlns:a16="http://schemas.microsoft.com/office/drawing/2014/main" id="{24E24962-687E-1B35-7AA9-511B0362F128}"/>
              </a:ext>
              <a:ext uri="{C183D7F6-B498-43B3-948B-1728B52AA6E4}">
                <adec:decorative xmlns:adec="http://schemas.microsoft.com/office/drawing/2017/decorative" val="0"/>
              </a:ext>
            </a:extLst>
          </p:cNvPr>
          <p:cNvSpPr>
            <a:spLocks/>
          </p:cNvSpPr>
          <p:nvPr/>
        </p:nvSpPr>
        <p:spPr bwMode="auto">
          <a:xfrm>
            <a:off x="623900" y="435016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23" name="Text Placeholder 3">
            <a:extLst>
              <a:ext uri="{FF2B5EF4-FFF2-40B4-BE49-F238E27FC236}">
                <a16:creationId xmlns:a16="http://schemas.microsoft.com/office/drawing/2014/main" id="{B5C08EA3-4B2F-914E-A8B1-8588F93748A8}"/>
              </a:ext>
            </a:extLst>
          </p:cNvPr>
          <p:cNvSpPr txBox="1">
            <a:spLocks/>
          </p:cNvSpPr>
          <p:nvPr/>
        </p:nvSpPr>
        <p:spPr>
          <a:xfrm>
            <a:off x="1319215" y="4452164"/>
            <a:ext cx="984408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Trim text </a:t>
            </a:r>
            <a:r>
              <a:rPr lang="en-US" sz="1800"/>
              <a:t>– To remove whitespace from a text string</a:t>
            </a:r>
          </a:p>
        </p:txBody>
      </p:sp>
      <p:sp>
        <p:nvSpPr>
          <p:cNvPr id="16" name="Oval 15">
            <a:extLst>
              <a:ext uri="{FF2B5EF4-FFF2-40B4-BE49-F238E27FC236}">
                <a16:creationId xmlns:a16="http://schemas.microsoft.com/office/drawing/2014/main" id="{6D1E3853-2632-4D7B-1E95-2C40AD96C8FC}"/>
              </a:ext>
              <a:ext uri="{C183D7F6-B498-43B3-948B-1728B52AA6E4}">
                <adec:decorative xmlns:adec="http://schemas.microsoft.com/office/drawing/2017/decorative" val="0"/>
              </a:ext>
            </a:extLst>
          </p:cNvPr>
          <p:cNvSpPr>
            <a:spLocks/>
          </p:cNvSpPr>
          <p:nvPr/>
        </p:nvSpPr>
        <p:spPr bwMode="auto">
          <a:xfrm>
            <a:off x="623900" y="501015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24" name="Text Placeholder 4">
            <a:extLst>
              <a:ext uri="{FF2B5EF4-FFF2-40B4-BE49-F238E27FC236}">
                <a16:creationId xmlns:a16="http://schemas.microsoft.com/office/drawing/2014/main" id="{00CEB287-2014-74C5-B35E-D3A58C317CA4}"/>
              </a:ext>
            </a:extLst>
          </p:cNvPr>
          <p:cNvSpPr txBox="1">
            <a:spLocks/>
          </p:cNvSpPr>
          <p:nvPr/>
        </p:nvSpPr>
        <p:spPr>
          <a:xfrm>
            <a:off x="1319215" y="5112156"/>
            <a:ext cx="984408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Change text case </a:t>
            </a:r>
            <a:r>
              <a:rPr lang="en-US" sz="1800"/>
              <a:t>– To change the case of a text value</a:t>
            </a:r>
          </a:p>
        </p:txBody>
      </p:sp>
    </p:spTree>
    <p:extLst>
      <p:ext uri="{BB962C8B-B14F-4D97-AF65-F5344CB8AC3E}">
        <p14:creationId xmlns:p14="http://schemas.microsoft.com/office/powerpoint/2010/main" val="217604246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D959-4AF6-8D9A-2EF9-D66B19768892}"/>
              </a:ext>
            </a:extLst>
          </p:cNvPr>
          <p:cNvSpPr>
            <a:spLocks noGrp="1"/>
          </p:cNvSpPr>
          <p:nvPr>
            <p:ph type="title"/>
          </p:nvPr>
        </p:nvSpPr>
        <p:spPr>
          <a:xfrm>
            <a:off x="588261" y="585216"/>
            <a:ext cx="11011601" cy="492443"/>
          </a:xfrm>
        </p:spPr>
        <p:txBody>
          <a:bodyPr/>
          <a:lstStyle/>
          <a:p>
            <a:r>
              <a:rPr lang="en-US" altLang="zh-CN"/>
              <a:t>Text Handling Actions (2/3)</a:t>
            </a:r>
            <a:endParaRPr lang="en-US"/>
          </a:p>
        </p:txBody>
      </p:sp>
      <p:sp>
        <p:nvSpPr>
          <p:cNvPr id="3" name="Text Placeholder 2">
            <a:extLst>
              <a:ext uri="{FF2B5EF4-FFF2-40B4-BE49-F238E27FC236}">
                <a16:creationId xmlns:a16="http://schemas.microsoft.com/office/drawing/2014/main" id="{8412A008-1D74-E023-1728-9E70199D77DE}"/>
              </a:ext>
            </a:extLst>
          </p:cNvPr>
          <p:cNvSpPr>
            <a:spLocks noGrp="1"/>
          </p:cNvSpPr>
          <p:nvPr>
            <p:ph type="body" sz="quarter" idx="17"/>
          </p:nvPr>
        </p:nvSpPr>
        <p:spPr>
          <a:xfrm>
            <a:off x="584200" y="1387475"/>
            <a:ext cx="11010900" cy="1015663"/>
          </a:xfrm>
        </p:spPr>
        <p:txBody>
          <a:bodyPr/>
          <a:lstStyle/>
          <a:p>
            <a:r>
              <a:rPr lang="en-US"/>
              <a:t>Text, dates, and numbers</a:t>
            </a:r>
          </a:p>
          <a:p>
            <a:r>
              <a:rPr lang="en-US">
                <a:latin typeface="+mn-lt"/>
              </a:rPr>
              <a:t>Four text actions are dedicated to converting text values to and from the number and datetime data types.</a:t>
            </a:r>
          </a:p>
        </p:txBody>
      </p:sp>
      <p:sp>
        <p:nvSpPr>
          <p:cNvPr id="10" name="Oval 9">
            <a:extLst>
              <a:ext uri="{FF2B5EF4-FFF2-40B4-BE49-F238E27FC236}">
                <a16:creationId xmlns:a16="http://schemas.microsoft.com/office/drawing/2014/main" id="{283E5021-57B0-6B25-3AA2-53B7CDB347B1}"/>
              </a:ext>
              <a:ext uri="{C183D7F6-B498-43B3-948B-1728B52AA6E4}">
                <adec:decorative xmlns:adec="http://schemas.microsoft.com/office/drawing/2017/decorative" val="1"/>
              </a:ext>
            </a:extLst>
          </p:cNvPr>
          <p:cNvSpPr>
            <a:spLocks/>
          </p:cNvSpPr>
          <p:nvPr/>
        </p:nvSpPr>
        <p:spPr bwMode="auto">
          <a:xfrm>
            <a:off x="1178169" y="2711776"/>
            <a:ext cx="1144316" cy="1144478"/>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26" name="transform_2" title="Icon of a circle and a square with a curved arrow between them">
            <a:extLst>
              <a:ext uri="{FF2B5EF4-FFF2-40B4-BE49-F238E27FC236}">
                <a16:creationId xmlns:a16="http://schemas.microsoft.com/office/drawing/2014/main" id="{9E3325FF-1664-E70F-E879-3EED23EFA474}"/>
              </a:ext>
            </a:extLst>
          </p:cNvPr>
          <p:cNvSpPr>
            <a:spLocks noChangeAspect="1" noEditPoints="1"/>
          </p:cNvSpPr>
          <p:nvPr/>
        </p:nvSpPr>
        <p:spPr bwMode="auto">
          <a:xfrm>
            <a:off x="1504031" y="3055888"/>
            <a:ext cx="492594" cy="456254"/>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 name="Text Placeholder 4">
            <a:extLst>
              <a:ext uri="{FF2B5EF4-FFF2-40B4-BE49-F238E27FC236}">
                <a16:creationId xmlns:a16="http://schemas.microsoft.com/office/drawing/2014/main" id="{03C1A77C-855E-4F79-2B05-BD266FBDBE3E}"/>
              </a:ext>
            </a:extLst>
          </p:cNvPr>
          <p:cNvSpPr txBox="1">
            <a:spLocks/>
          </p:cNvSpPr>
          <p:nvPr/>
        </p:nvSpPr>
        <p:spPr>
          <a:xfrm>
            <a:off x="584199" y="4165600"/>
            <a:ext cx="2332257" cy="1585049"/>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0"/>
              </a:spcAft>
            </a:pPr>
            <a:r>
              <a:rPr lang="en-US" sz="2200" b="0">
                <a:latin typeface="+mj-lt"/>
              </a:rPr>
              <a:t>Convert text to number</a:t>
            </a:r>
          </a:p>
          <a:p>
            <a:pPr lvl="1">
              <a:spcBef>
                <a:spcPts val="600"/>
              </a:spcBef>
            </a:pPr>
            <a:r>
              <a:rPr lang="en-US" sz="1800"/>
              <a:t>To ensure that numbers are stored as numerical values</a:t>
            </a:r>
          </a:p>
        </p:txBody>
      </p:sp>
      <p:sp>
        <p:nvSpPr>
          <p:cNvPr id="11" name="Oval 10">
            <a:extLst>
              <a:ext uri="{FF2B5EF4-FFF2-40B4-BE49-F238E27FC236}">
                <a16:creationId xmlns:a16="http://schemas.microsoft.com/office/drawing/2014/main" id="{FE1BC6D1-7022-B888-8C0A-4A3B09EBCB19}"/>
              </a:ext>
              <a:ext uri="{C183D7F6-B498-43B3-948B-1728B52AA6E4}">
                <adec:decorative xmlns:adec="http://schemas.microsoft.com/office/drawing/2017/decorative" val="1"/>
              </a:ext>
            </a:extLst>
          </p:cNvPr>
          <p:cNvSpPr>
            <a:spLocks/>
          </p:cNvSpPr>
          <p:nvPr/>
        </p:nvSpPr>
        <p:spPr bwMode="auto">
          <a:xfrm>
            <a:off x="4071284" y="2711776"/>
            <a:ext cx="1144316" cy="1144478"/>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31" name="arrow_6" title="Icon of two arrows pointing in opposite direction of each other">
            <a:extLst>
              <a:ext uri="{FF2B5EF4-FFF2-40B4-BE49-F238E27FC236}">
                <a16:creationId xmlns:a16="http://schemas.microsoft.com/office/drawing/2014/main" id="{67EE7B56-B99A-3009-30FD-ACB56832EC55}"/>
              </a:ext>
            </a:extLst>
          </p:cNvPr>
          <p:cNvSpPr>
            <a:spLocks noChangeAspect="1" noEditPoints="1"/>
          </p:cNvSpPr>
          <p:nvPr/>
        </p:nvSpPr>
        <p:spPr bwMode="auto">
          <a:xfrm>
            <a:off x="4400560" y="3055888"/>
            <a:ext cx="485766" cy="4562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 name="Text Placeholder 4">
            <a:extLst>
              <a:ext uri="{FF2B5EF4-FFF2-40B4-BE49-F238E27FC236}">
                <a16:creationId xmlns:a16="http://schemas.microsoft.com/office/drawing/2014/main" id="{BC55425A-E69F-98C5-6CE4-009017B50112}"/>
              </a:ext>
            </a:extLst>
          </p:cNvPr>
          <p:cNvSpPr txBox="1">
            <a:spLocks/>
          </p:cNvSpPr>
          <p:nvPr/>
        </p:nvSpPr>
        <p:spPr>
          <a:xfrm>
            <a:off x="3472684" y="4163485"/>
            <a:ext cx="2332257" cy="1862048"/>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0"/>
              </a:spcAft>
            </a:pPr>
            <a:r>
              <a:rPr lang="en-US" sz="2200" b="0">
                <a:latin typeface="+mj-lt"/>
              </a:rPr>
              <a:t>Convert number to text</a:t>
            </a:r>
          </a:p>
          <a:p>
            <a:pPr lvl="1">
              <a:spcBef>
                <a:spcPts val="600"/>
              </a:spcBef>
            </a:pPr>
            <a:r>
              <a:rPr lang="en-US" sz="1800"/>
              <a:t>Performs the reverse conversion </a:t>
            </a:r>
            <a:r>
              <a:rPr lang="en-US" altLang="zh-CN" sz="1800"/>
              <a:t>of the </a:t>
            </a:r>
            <a:r>
              <a:rPr lang="en-US" altLang="zh-CN" sz="1800" b="1"/>
              <a:t>Convert text to number</a:t>
            </a:r>
            <a:r>
              <a:rPr lang="en-US" altLang="zh-CN" sz="1800"/>
              <a:t> action</a:t>
            </a:r>
            <a:endParaRPr lang="en-US" sz="1800"/>
          </a:p>
        </p:txBody>
      </p:sp>
      <p:sp>
        <p:nvSpPr>
          <p:cNvPr id="12" name="Oval 11">
            <a:extLst>
              <a:ext uri="{FF2B5EF4-FFF2-40B4-BE49-F238E27FC236}">
                <a16:creationId xmlns:a16="http://schemas.microsoft.com/office/drawing/2014/main" id="{2CA0CA13-6096-4F2B-664E-AB8FEA0AB155}"/>
              </a:ext>
              <a:ext uri="{C183D7F6-B498-43B3-948B-1728B52AA6E4}">
                <adec:decorative xmlns:adec="http://schemas.microsoft.com/office/drawing/2017/decorative" val="1"/>
              </a:ext>
            </a:extLst>
          </p:cNvPr>
          <p:cNvSpPr>
            <a:spLocks/>
          </p:cNvSpPr>
          <p:nvPr/>
        </p:nvSpPr>
        <p:spPr bwMode="auto">
          <a:xfrm>
            <a:off x="6964399" y="2711776"/>
            <a:ext cx="1144316" cy="1144478"/>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21" name="BulletedList_E8FD" title="Icon of a bulleted list">
            <a:extLst>
              <a:ext uri="{FF2B5EF4-FFF2-40B4-BE49-F238E27FC236}">
                <a16:creationId xmlns:a16="http://schemas.microsoft.com/office/drawing/2014/main" id="{374AF734-91EB-9282-93AE-0B07F802B152}"/>
              </a:ext>
            </a:extLst>
          </p:cNvPr>
          <p:cNvSpPr>
            <a:spLocks noChangeAspect="1" noEditPoints="1"/>
          </p:cNvSpPr>
          <p:nvPr/>
        </p:nvSpPr>
        <p:spPr bwMode="auto">
          <a:xfrm>
            <a:off x="7251398" y="3123491"/>
            <a:ext cx="570318" cy="321048"/>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 Placeholder 4">
            <a:extLst>
              <a:ext uri="{FF2B5EF4-FFF2-40B4-BE49-F238E27FC236}">
                <a16:creationId xmlns:a16="http://schemas.microsoft.com/office/drawing/2014/main" id="{5785C498-2018-87BC-F6A1-9495E99A0576}"/>
              </a:ext>
            </a:extLst>
          </p:cNvPr>
          <p:cNvSpPr txBox="1">
            <a:spLocks/>
          </p:cNvSpPr>
          <p:nvPr/>
        </p:nvSpPr>
        <p:spPr>
          <a:xfrm>
            <a:off x="6361170" y="4163485"/>
            <a:ext cx="2332257" cy="1308050"/>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0"/>
              </a:spcAft>
            </a:pPr>
            <a:r>
              <a:rPr lang="en-US" sz="2200" b="0">
                <a:latin typeface="+mj-lt"/>
              </a:rPr>
              <a:t>Convert datetime to text</a:t>
            </a:r>
          </a:p>
          <a:p>
            <a:pPr lvl="1">
              <a:spcBef>
                <a:spcPts val="600"/>
              </a:spcBef>
            </a:pPr>
            <a:r>
              <a:rPr lang="en-US" sz="1800"/>
              <a:t>To convert a datetime value to text</a:t>
            </a:r>
          </a:p>
        </p:txBody>
      </p:sp>
      <p:sp>
        <p:nvSpPr>
          <p:cNvPr id="13" name="Oval 12">
            <a:extLst>
              <a:ext uri="{FF2B5EF4-FFF2-40B4-BE49-F238E27FC236}">
                <a16:creationId xmlns:a16="http://schemas.microsoft.com/office/drawing/2014/main" id="{86198A47-F5ED-CF4C-B80C-F3F86DCCB20E}"/>
              </a:ext>
              <a:ext uri="{C183D7F6-B498-43B3-948B-1728B52AA6E4}">
                <adec:decorative xmlns:adec="http://schemas.microsoft.com/office/drawing/2017/decorative" val="1"/>
              </a:ext>
            </a:extLst>
          </p:cNvPr>
          <p:cNvSpPr>
            <a:spLocks/>
          </p:cNvSpPr>
          <p:nvPr/>
        </p:nvSpPr>
        <p:spPr bwMode="auto">
          <a:xfrm>
            <a:off x="9857513" y="2711776"/>
            <a:ext cx="1144316" cy="1144478"/>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6" name="Calendar" title="Icon of a calendar">
            <a:extLst>
              <a:ext uri="{FF2B5EF4-FFF2-40B4-BE49-F238E27FC236}">
                <a16:creationId xmlns:a16="http://schemas.microsoft.com/office/drawing/2014/main" id="{1C0F0A44-053E-B0DE-569B-B5119BE29983}"/>
              </a:ext>
            </a:extLst>
          </p:cNvPr>
          <p:cNvSpPr>
            <a:spLocks noChangeAspect="1" noEditPoints="1"/>
          </p:cNvSpPr>
          <p:nvPr/>
        </p:nvSpPr>
        <p:spPr bwMode="auto">
          <a:xfrm>
            <a:off x="10191590" y="3055887"/>
            <a:ext cx="476162" cy="456256"/>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 Placeholder 4">
            <a:extLst>
              <a:ext uri="{FF2B5EF4-FFF2-40B4-BE49-F238E27FC236}">
                <a16:creationId xmlns:a16="http://schemas.microsoft.com/office/drawing/2014/main" id="{E4374D32-9F0F-B312-7D27-75FB93CF445F}"/>
              </a:ext>
            </a:extLst>
          </p:cNvPr>
          <p:cNvSpPr txBox="1">
            <a:spLocks/>
          </p:cNvSpPr>
          <p:nvPr/>
        </p:nvSpPr>
        <p:spPr>
          <a:xfrm>
            <a:off x="9263543" y="4163485"/>
            <a:ext cx="2332257" cy="1862048"/>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0"/>
              </a:spcAft>
            </a:pPr>
            <a:r>
              <a:rPr lang="en-US" sz="2200" b="0">
                <a:latin typeface="+mj-lt"/>
              </a:rPr>
              <a:t>Convert text to datetime</a:t>
            </a:r>
          </a:p>
          <a:p>
            <a:pPr lvl="1">
              <a:spcBef>
                <a:spcPts val="600"/>
              </a:spcBef>
            </a:pPr>
            <a:r>
              <a:rPr lang="en-US" altLang="zh-CN" sz="1800"/>
              <a:t>Performs the reverse conversion of the </a:t>
            </a:r>
            <a:r>
              <a:rPr lang="en-US" altLang="zh-CN" sz="1800" b="1"/>
              <a:t>Convert datetime to text</a:t>
            </a:r>
            <a:r>
              <a:rPr lang="en-US" altLang="zh-CN" sz="1800"/>
              <a:t> action</a:t>
            </a:r>
          </a:p>
        </p:txBody>
      </p:sp>
    </p:spTree>
    <p:extLst>
      <p:ext uri="{BB962C8B-B14F-4D97-AF65-F5344CB8AC3E}">
        <p14:creationId xmlns:p14="http://schemas.microsoft.com/office/powerpoint/2010/main" val="14042035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OWER_USER_PPT_AGENDA_PRESENTATION_COLOR_TAG" val="#702573"/>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Lst>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3921FD0-024B-48BD-8E01-F27071EE10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metadata/properties"/>
    <ds:schemaRef ds:uri="http://purl.org/dc/terms/"/>
    <ds:schemaRef ds:uri="http://schemas.microsoft.com/sharepoint/v3"/>
    <ds:schemaRef ds:uri="http://schemas.microsoft.com/office/infopath/2007/PartnerControls"/>
    <ds:schemaRef ds:uri="92cc7923-7bd6-4c52-a535-c267c30bc123"/>
    <ds:schemaRef ds:uri="http://purl.org/dc/elements/1.1/"/>
    <ds:schemaRef ds:uri="http://www.w3.org/XML/1998/namespace"/>
    <ds:schemaRef ds:uri="http://schemas.microsoft.com/office/2006/documentManagement/types"/>
    <ds:schemaRef ds:uri="http://schemas.openxmlformats.org/package/2006/metadata/core-properties"/>
    <ds:schemaRef ds:uri="59afee55-fc30-40da-a84e-ff6fc62c4ef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TotalTime>
  <Words>13433</Words>
  <Application>Microsoft Office PowerPoint</Application>
  <PresentationFormat>Widescreen</PresentationFormat>
  <Paragraphs>1329</Paragraphs>
  <Slides>114</Slides>
  <Notes>109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114</vt:i4>
      </vt:variant>
    </vt:vector>
  </HeadingPairs>
  <TitlesOfParts>
    <vt:vector size="122" baseType="lpstr">
      <vt:lpstr>Arial</vt:lpstr>
      <vt:lpstr>Consolas</vt:lpstr>
      <vt:lpstr>Segoe UI</vt:lpstr>
      <vt:lpstr>Segoe UI Black</vt:lpstr>
      <vt:lpstr>Segoe UI Light</vt:lpstr>
      <vt:lpstr>Segoe UI Semibold</vt:lpstr>
      <vt:lpstr>Wingdings</vt:lpstr>
      <vt:lpstr>1_LIGHT MODE</vt:lpstr>
      <vt:lpstr>Power Automate Desktop Flows</vt:lpstr>
      <vt:lpstr>Module Agenda</vt:lpstr>
      <vt:lpstr>Module 1: Create and Manage Desktop Flows</vt:lpstr>
      <vt:lpstr>Module 1 – Introduction</vt:lpstr>
      <vt:lpstr>Steps to Create, Record, and Run a Desktop Flow</vt:lpstr>
      <vt:lpstr>Two Options for Creating a Desktop Flow</vt:lpstr>
      <vt:lpstr>Power Automate Console</vt:lpstr>
      <vt:lpstr>Desktop Flow Designer – Toolbar</vt:lpstr>
      <vt:lpstr>Desktop Flow Designer</vt:lpstr>
      <vt:lpstr>Desktop Flow Designer – Actions</vt:lpstr>
      <vt:lpstr>Desktop Flow Designer – Workplace</vt:lpstr>
      <vt:lpstr>Desktop Flow Designer – Input/output Variables</vt:lpstr>
      <vt:lpstr>Desktop Flow Designer – Flow Variables</vt:lpstr>
      <vt:lpstr>Adding the Application to Run</vt:lpstr>
      <vt:lpstr>Before Recording Actions</vt:lpstr>
      <vt:lpstr>Start Recording</vt:lpstr>
      <vt:lpstr>Edit Recorded Actions</vt:lpstr>
      <vt:lpstr>Test your Flow</vt:lpstr>
      <vt:lpstr>Exercise: Create and Run a Desktop Flow</vt:lpstr>
      <vt:lpstr>Module 1 – Summary</vt:lpstr>
      <vt:lpstr>Module 2: Desktop Flow Logic</vt:lpstr>
      <vt:lpstr>Module 2 – Introduction</vt:lpstr>
      <vt:lpstr>Create a Flow in the Flow Designer</vt:lpstr>
      <vt:lpstr>Creating Variables by Adding Actions</vt:lpstr>
      <vt:lpstr>Using Variables as Input to Another Action</vt:lpstr>
      <vt:lpstr>Variable Data Types</vt:lpstr>
      <vt:lpstr>Using Lists</vt:lpstr>
      <vt:lpstr>Using Datatable</vt:lpstr>
      <vt:lpstr>Input and Output Variables</vt:lpstr>
      <vt:lpstr>Sensitive Variables</vt:lpstr>
      <vt:lpstr>Manage Variables and the Variables Pane</vt:lpstr>
      <vt:lpstr>Set Variable Action</vt:lpstr>
      <vt:lpstr>Hardcoded Values</vt:lpstr>
      <vt:lpstr>Using Multiple Variables in an Expression</vt:lpstr>
      <vt:lpstr>Logical Operators</vt:lpstr>
      <vt:lpstr>Create Conditionals and Loops (1/2)</vt:lpstr>
      <vt:lpstr>Create Conditionals and Loops (2/2)</vt:lpstr>
      <vt:lpstr>Flow Control Actions</vt:lpstr>
      <vt:lpstr>Flow Control Actions(1/2)</vt:lpstr>
      <vt:lpstr>Flow Control Actions(2/2)</vt:lpstr>
      <vt:lpstr>Loop Actions</vt:lpstr>
      <vt:lpstr>Simple Loop Actions</vt:lpstr>
      <vt:lpstr>For each Loop Actions</vt:lpstr>
      <vt:lpstr>Loop Condition Actions</vt:lpstr>
      <vt:lpstr>Using Subflows</vt:lpstr>
      <vt:lpstr>Test and Debug Flows (1/2)</vt:lpstr>
      <vt:lpstr>Test and Debug Flows (2/2)</vt:lpstr>
      <vt:lpstr>Exercise: Use Logic with Desktop Flows</vt:lpstr>
      <vt:lpstr>Module 2 – Summary</vt:lpstr>
      <vt:lpstr>Module 3:Automating Desktop Applications</vt:lpstr>
      <vt:lpstr>Module 3 – Introduction</vt:lpstr>
      <vt:lpstr>Automating Desktop Applications</vt:lpstr>
      <vt:lpstr>Understanding UI Elements</vt:lpstr>
      <vt:lpstr>Adding UI Elements to your Flow</vt:lpstr>
      <vt:lpstr>Selecting the New UI Element to Add</vt:lpstr>
      <vt:lpstr>Working with UI Elements</vt:lpstr>
      <vt:lpstr>UI Element Selectors</vt:lpstr>
      <vt:lpstr>Selector Criteria</vt:lpstr>
      <vt:lpstr>Text-based Selectors</vt:lpstr>
      <vt:lpstr>Test Selectors</vt:lpstr>
      <vt:lpstr>Window Handling and Element Interaction (1/2)</vt:lpstr>
      <vt:lpstr>Window Handling and Element Interaction (2/2)</vt:lpstr>
      <vt:lpstr>Mouse and Keyboard Actions (1/2)</vt:lpstr>
      <vt:lpstr>Mouse and Keyboard Actions (2/2)</vt:lpstr>
      <vt:lpstr>Exercise: Use the Recorder to Automate Desktop Applications</vt:lpstr>
      <vt:lpstr>Module 3 – Summary</vt:lpstr>
      <vt:lpstr>Module 4:Automating Web Applications</vt:lpstr>
      <vt:lpstr>Module 4 – Introduction </vt:lpstr>
      <vt:lpstr>Launch, Close, and Handle Browsers</vt:lpstr>
      <vt:lpstr>Handle Web Pages and Forms</vt:lpstr>
      <vt:lpstr>Extract Data from Web Pages</vt:lpstr>
      <vt:lpstr>Handling Multiple Pages</vt:lpstr>
      <vt:lpstr>Direct Web Access and Scripting</vt:lpstr>
      <vt:lpstr>Exercise: Extract Stocks from MSN</vt:lpstr>
      <vt:lpstr>Module 4 – Summary</vt:lpstr>
      <vt:lpstr>Module 5: Advanced Flow Scenarios</vt:lpstr>
      <vt:lpstr>Module 5 – Introduction</vt:lpstr>
      <vt:lpstr>About Exceptions</vt:lpstr>
      <vt:lpstr>Exception Handling</vt:lpstr>
      <vt:lpstr>Deploy Exception Handling</vt:lpstr>
      <vt:lpstr>Configure Retry on Error</vt:lpstr>
      <vt:lpstr>Other Options to Handle the Error</vt:lpstr>
      <vt:lpstr>Handle Errors of Group of Actions</vt:lpstr>
      <vt:lpstr>Folder Actions</vt:lpstr>
      <vt:lpstr>File Actions</vt:lpstr>
      <vt:lpstr>Launch, Save, and Close an Excel file (1/2)</vt:lpstr>
      <vt:lpstr>Launch, Save, and Close an Excel file (2/2)</vt:lpstr>
      <vt:lpstr>Read from an Excel Document</vt:lpstr>
      <vt:lpstr>Write to an Excel Worksheet</vt:lpstr>
      <vt:lpstr>Additional Actions and Features</vt:lpstr>
      <vt:lpstr>Manage Worksheets</vt:lpstr>
      <vt:lpstr>Automate Webmail Services (1/2)</vt:lpstr>
      <vt:lpstr>Automate Webmail Services (2/2)</vt:lpstr>
      <vt:lpstr>Automate Outlook</vt:lpstr>
      <vt:lpstr>Automate Exchange Servers</vt:lpstr>
      <vt:lpstr>System and Workstation Actions</vt:lpstr>
      <vt:lpstr>Services Actions</vt:lpstr>
      <vt:lpstr>Text Handling Actions (1/3)</vt:lpstr>
      <vt:lpstr>Text Handling Actions (2/3)</vt:lpstr>
      <vt:lpstr>Text Handling Actions (3/3)</vt:lpstr>
      <vt:lpstr>Date Time Actions</vt:lpstr>
      <vt:lpstr>Perform OCR</vt:lpstr>
      <vt:lpstr>Exercise: Exception Handling</vt:lpstr>
      <vt:lpstr>Module 5 – Summary</vt:lpstr>
      <vt:lpstr>Module 6: Deploy and Monitor</vt:lpstr>
      <vt:lpstr>Module 6 – Introduction</vt:lpstr>
      <vt:lpstr>Deploying Desktop Flows</vt:lpstr>
      <vt:lpstr>Monitor Desktop Flow Activity</vt:lpstr>
      <vt:lpstr>Monitor Errors</vt:lpstr>
      <vt:lpstr>Monitor your Machines</vt:lpstr>
      <vt:lpstr>Monitor Current Runs </vt:lpstr>
      <vt:lpstr>Exercise: Building Desktop Flows</vt:lpstr>
      <vt:lpstr>Module 6 – 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Jenkins NS</dc:creator>
  <cp:lastModifiedBy>Jenkins NS</cp:lastModifiedBy>
  <cp:revision>1</cp:revision>
  <dcterms:created xsi:type="dcterms:W3CDTF">2020-04-30T00:33:59Z</dcterms:created>
  <dcterms:modified xsi:type="dcterms:W3CDTF">2024-11-13T05:08:11Z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0x010100EC7EC088F4D2974C9244144D3FA78CFC</vt:lpwstr>
  </property>
  <property fmtid="{D5CDD505-2E9C-101B-9397-08002B2CF9AE}" pid="10" name="_dlc_policyId">
    <vt:lpwstr>0x01010070AB3889E58DB141A6E1281B02136174|-369733750</vt:lpwstr>
  </property>
  <property fmtid="{D5CDD505-2E9C-101B-9397-08002B2CF9AE}" pid="11"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12" name="MediaServiceImageTags">
    <vt:lpwstr/>
  </property>
</Properties>
</file>